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301" r:id="rId1"/>
  </p:sldMasterIdLst>
  <p:sldIdLst>
    <p:sldId id="264" r:id="rId2"/>
    <p:sldId id="266" r:id="rId3"/>
    <p:sldId id="267" r:id="rId4"/>
    <p:sldId id="258" r:id="rId5"/>
    <p:sldId id="268" r:id="rId6"/>
    <p:sldId id="269" r:id="rId7"/>
    <p:sldId id="270" r:id="rId8"/>
    <p:sldId id="259" r:id="rId9"/>
    <p:sldId id="260" r:id="rId10"/>
    <p:sldId id="261" r:id="rId11"/>
    <p:sldId id="262" r:id="rId12"/>
    <p:sldId id="257" r:id="rId13"/>
    <p:sldId id="265" r:id="rId14"/>
  </p:sldIdLst>
  <p:sldSz cx="9906000" cy="6858000" type="A4"/>
  <p:notesSz cx="6858000" cy="9144000"/>
  <p:defaultTex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6" d="100"/>
          <a:sy n="76" d="100"/>
        </p:scale>
        <p:origin x="1174" y="7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2" name="Picture 2" descr="\\DROBO-FS\QuickDrops\JB\PPTX NG\Droplets\LightingOverlay.png"/>
          <p:cNvPicPr>
            <a:picLocks noChangeAspect="1" noChangeArrowheads="1"/>
          </p:cNvPicPr>
          <p:nvPr/>
        </p:nvPicPr>
        <p:blipFill>
          <a:blip r:embed="rId2">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 y="-1"/>
            <a:ext cx="9906002"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66" name="Group 65"/>
          <p:cNvGrpSpPr/>
          <p:nvPr/>
        </p:nvGrpSpPr>
        <p:grpSpPr>
          <a:xfrm>
            <a:off x="0" y="1"/>
            <a:ext cx="2497139"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67"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68"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9"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0"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71"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2"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3"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4"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5"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6"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7"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8"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9"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0"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1"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2"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3"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4"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5"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6"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7"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8"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9"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0"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1"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2"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3"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4"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5"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96"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7"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8"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9"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0"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1"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2"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3"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4"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5"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6"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7"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08"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9"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0"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1"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2"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3"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4"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5"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6"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7"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8"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9"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0"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2058592" y="1122363"/>
            <a:ext cx="7143154" cy="2387600"/>
          </a:xfrm>
        </p:spPr>
        <p:txBody>
          <a:bodyPr anchor="b">
            <a:normAutofit/>
          </a:bodyPr>
          <a:lstStyle>
            <a:lvl1pPr algn="l">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2058592" y="3602038"/>
            <a:ext cx="7143154"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6284473" y="5410203"/>
            <a:ext cx="2228850" cy="365125"/>
          </a:xfrm>
        </p:spPr>
        <p:txBody>
          <a:bodyPr/>
          <a:lstStyle/>
          <a:p>
            <a:fld id="{FEE73734-5472-41B7-825D-EFE55D7EEA7E}" type="datetimeFigureOut">
              <a:rPr lang="ro-RO" smtClean="0"/>
              <a:t>23.04.2024</a:t>
            </a:fld>
            <a:endParaRPr lang="ro-RO"/>
          </a:p>
        </p:txBody>
      </p:sp>
      <p:sp>
        <p:nvSpPr>
          <p:cNvPr id="5" name="Footer Placeholder 4"/>
          <p:cNvSpPr>
            <a:spLocks noGrp="1"/>
          </p:cNvSpPr>
          <p:nvPr>
            <p:ph type="ftr" sz="quarter" idx="11"/>
          </p:nvPr>
        </p:nvSpPr>
        <p:spPr>
          <a:xfrm>
            <a:off x="2058591" y="5410203"/>
            <a:ext cx="4163970" cy="365125"/>
          </a:xfrm>
        </p:spPr>
        <p:txBody>
          <a:bodyPr/>
          <a:lstStyle/>
          <a:p>
            <a:endParaRPr lang="ro-RO"/>
          </a:p>
        </p:txBody>
      </p:sp>
      <p:sp>
        <p:nvSpPr>
          <p:cNvPr id="6" name="Slide Number Placeholder 5"/>
          <p:cNvSpPr>
            <a:spLocks noGrp="1"/>
          </p:cNvSpPr>
          <p:nvPr>
            <p:ph type="sldNum" sz="quarter" idx="12"/>
          </p:nvPr>
        </p:nvSpPr>
        <p:spPr>
          <a:xfrm>
            <a:off x="8575237" y="5410201"/>
            <a:ext cx="626510" cy="365125"/>
          </a:xfrm>
        </p:spPr>
        <p:txBody>
          <a:bodyPr/>
          <a:lstStyle/>
          <a:p>
            <a:fld id="{4C534C48-A64F-4C47-BE95-714EE68779ED}" type="slidenum">
              <a:rPr lang="ro-RO" smtClean="0"/>
              <a:t>‹#›</a:t>
            </a:fld>
            <a:endParaRPr lang="ro-RO"/>
          </a:p>
        </p:txBody>
      </p:sp>
    </p:spTree>
    <p:extLst>
      <p:ext uri="{BB962C8B-B14F-4D97-AF65-F5344CB8AC3E}">
        <p14:creationId xmlns:p14="http://schemas.microsoft.com/office/powerpoint/2010/main" val="36291636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27396" y="4304666"/>
            <a:ext cx="8053788" cy="819355"/>
          </a:xfrm>
        </p:spPr>
        <p:txBody>
          <a:bodyPr anchor="b">
            <a:normAutofit/>
          </a:bodyPr>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927396" y="606426"/>
            <a:ext cx="8053788" cy="3299778"/>
          </a:xfrm>
          <a:prstGeom prst="round2DiagRect">
            <a:avLst>
              <a:gd name="adj1" fmla="val 5101"/>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smtClean="0"/>
              <a:t>Click icon to add picture</a:t>
            </a:r>
            <a:endParaRPr lang="en-US" dirty="0"/>
          </a:p>
        </p:txBody>
      </p:sp>
      <p:sp>
        <p:nvSpPr>
          <p:cNvPr id="4" name="Text Placeholder 3"/>
          <p:cNvSpPr>
            <a:spLocks noGrp="1"/>
          </p:cNvSpPr>
          <p:nvPr>
            <p:ph type="body" sz="half" idx="2"/>
          </p:nvPr>
        </p:nvSpPr>
        <p:spPr>
          <a:xfrm>
            <a:off x="927359" y="5124020"/>
            <a:ext cx="8052573"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E73734-5472-41B7-825D-EFE55D7EEA7E}" type="datetimeFigureOut">
              <a:rPr lang="ro-RO" smtClean="0"/>
              <a:t>23.04.2024</a:t>
            </a:fld>
            <a:endParaRPr lang="ro-RO"/>
          </a:p>
        </p:txBody>
      </p:sp>
      <p:sp>
        <p:nvSpPr>
          <p:cNvPr id="6" name="Footer Placeholder 5"/>
          <p:cNvSpPr>
            <a:spLocks noGrp="1"/>
          </p:cNvSpPr>
          <p:nvPr>
            <p:ph type="ftr" sz="quarter" idx="11"/>
          </p:nvPr>
        </p:nvSpPr>
        <p:spPr/>
        <p:txBody>
          <a:bodyPr/>
          <a:lstStyle/>
          <a:p>
            <a:endParaRPr lang="ro-RO"/>
          </a:p>
        </p:txBody>
      </p:sp>
      <p:sp>
        <p:nvSpPr>
          <p:cNvPr id="7" name="Slide Number Placeholder 6"/>
          <p:cNvSpPr>
            <a:spLocks noGrp="1"/>
          </p:cNvSpPr>
          <p:nvPr>
            <p:ph type="sldNum" sz="quarter" idx="12"/>
          </p:nvPr>
        </p:nvSpPr>
        <p:spPr/>
        <p:txBody>
          <a:bodyPr/>
          <a:lstStyle/>
          <a:p>
            <a:fld id="{4C534C48-A64F-4C47-BE95-714EE68779ED}" type="slidenum">
              <a:rPr lang="ro-RO" smtClean="0"/>
              <a:t>‹#›</a:t>
            </a:fld>
            <a:endParaRPr lang="ro-RO"/>
          </a:p>
        </p:txBody>
      </p:sp>
    </p:spTree>
    <p:extLst>
      <p:ext uri="{BB962C8B-B14F-4D97-AF65-F5344CB8AC3E}">
        <p14:creationId xmlns:p14="http://schemas.microsoft.com/office/powerpoint/2010/main" val="10651216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27434" y="609600"/>
            <a:ext cx="8048588" cy="3429000"/>
          </a:xfrm>
        </p:spPr>
        <p:txBody>
          <a:bodyPr anchor="ctr">
            <a:normAutofit/>
          </a:bodyPr>
          <a:lstStyle>
            <a:lvl1pPr>
              <a:defRPr sz="3600"/>
            </a:lvl1pPr>
          </a:lstStyle>
          <a:p>
            <a:r>
              <a:rPr lang="en-US" smtClean="0"/>
              <a:t>Click to edit Master title style</a:t>
            </a:r>
            <a:endParaRPr lang="en-US" dirty="0"/>
          </a:p>
        </p:txBody>
      </p:sp>
      <p:sp>
        <p:nvSpPr>
          <p:cNvPr id="4" name="Text Placeholder 3"/>
          <p:cNvSpPr>
            <a:spLocks noGrp="1"/>
          </p:cNvSpPr>
          <p:nvPr>
            <p:ph type="body" sz="half" idx="2"/>
          </p:nvPr>
        </p:nvSpPr>
        <p:spPr>
          <a:xfrm>
            <a:off x="927396" y="4419601"/>
            <a:ext cx="8047373"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E73734-5472-41B7-825D-EFE55D7EEA7E}" type="datetimeFigureOut">
              <a:rPr lang="ro-RO" smtClean="0"/>
              <a:t>23.04.2024</a:t>
            </a:fld>
            <a:endParaRPr lang="ro-RO"/>
          </a:p>
        </p:txBody>
      </p:sp>
      <p:sp>
        <p:nvSpPr>
          <p:cNvPr id="6" name="Footer Placeholder 5"/>
          <p:cNvSpPr>
            <a:spLocks noGrp="1"/>
          </p:cNvSpPr>
          <p:nvPr>
            <p:ph type="ftr" sz="quarter" idx="11"/>
          </p:nvPr>
        </p:nvSpPr>
        <p:spPr/>
        <p:txBody>
          <a:bodyPr/>
          <a:lstStyle/>
          <a:p>
            <a:endParaRPr lang="ro-RO"/>
          </a:p>
        </p:txBody>
      </p:sp>
      <p:sp>
        <p:nvSpPr>
          <p:cNvPr id="7" name="Slide Number Placeholder 6"/>
          <p:cNvSpPr>
            <a:spLocks noGrp="1"/>
          </p:cNvSpPr>
          <p:nvPr>
            <p:ph type="sldNum" sz="quarter" idx="12"/>
          </p:nvPr>
        </p:nvSpPr>
        <p:spPr/>
        <p:txBody>
          <a:bodyPr/>
          <a:lstStyle/>
          <a:p>
            <a:fld id="{4C534C48-A64F-4C47-BE95-714EE68779ED}" type="slidenum">
              <a:rPr lang="ro-RO" smtClean="0"/>
              <a:t>‹#›</a:t>
            </a:fld>
            <a:endParaRPr lang="ro-RO"/>
          </a:p>
        </p:txBody>
      </p:sp>
    </p:spTree>
    <p:extLst>
      <p:ext uri="{BB962C8B-B14F-4D97-AF65-F5344CB8AC3E}">
        <p14:creationId xmlns:p14="http://schemas.microsoft.com/office/powerpoint/2010/main" val="26695328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5047" y="609601"/>
            <a:ext cx="7558486" cy="2748429"/>
          </a:xfrm>
        </p:spPr>
        <p:txBody>
          <a:bodyPr anchor="ctr">
            <a:normAutofit/>
          </a:bodyPr>
          <a:lstStyle>
            <a:lvl1pPr>
              <a:defRPr sz="36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398024" y="3365557"/>
            <a:ext cx="7111243"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927396" y="4309919"/>
            <a:ext cx="8048627"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E73734-5472-41B7-825D-EFE55D7EEA7E}" type="datetimeFigureOut">
              <a:rPr lang="ro-RO" smtClean="0"/>
              <a:t>23.04.2024</a:t>
            </a:fld>
            <a:endParaRPr lang="ro-RO"/>
          </a:p>
        </p:txBody>
      </p:sp>
      <p:sp>
        <p:nvSpPr>
          <p:cNvPr id="6" name="Footer Placeholder 5"/>
          <p:cNvSpPr>
            <a:spLocks noGrp="1"/>
          </p:cNvSpPr>
          <p:nvPr>
            <p:ph type="ftr" sz="quarter" idx="11"/>
          </p:nvPr>
        </p:nvSpPr>
        <p:spPr/>
        <p:txBody>
          <a:bodyPr/>
          <a:lstStyle/>
          <a:p>
            <a:endParaRPr lang="ro-RO"/>
          </a:p>
        </p:txBody>
      </p:sp>
      <p:sp>
        <p:nvSpPr>
          <p:cNvPr id="7" name="Slide Number Placeholder 6"/>
          <p:cNvSpPr>
            <a:spLocks noGrp="1"/>
          </p:cNvSpPr>
          <p:nvPr>
            <p:ph type="sldNum" sz="quarter" idx="12"/>
          </p:nvPr>
        </p:nvSpPr>
        <p:spPr/>
        <p:txBody>
          <a:bodyPr/>
          <a:lstStyle/>
          <a:p>
            <a:fld id="{4C534C48-A64F-4C47-BE95-714EE68779ED}" type="slidenum">
              <a:rPr lang="ro-RO" smtClean="0"/>
              <a:t>‹#›</a:t>
            </a:fld>
            <a:endParaRPr lang="ro-RO"/>
          </a:p>
        </p:txBody>
      </p:sp>
      <p:sp>
        <p:nvSpPr>
          <p:cNvPr id="52" name="TextBox 51"/>
          <p:cNvSpPr txBox="1"/>
          <p:nvPr/>
        </p:nvSpPr>
        <p:spPr>
          <a:xfrm>
            <a:off x="754627" y="718458"/>
            <a:ext cx="4953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53" name="TextBox 52"/>
          <p:cNvSpPr txBox="1"/>
          <p:nvPr/>
        </p:nvSpPr>
        <p:spPr>
          <a:xfrm>
            <a:off x="8468929" y="2764972"/>
            <a:ext cx="4953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Tree>
    <p:extLst>
      <p:ext uri="{BB962C8B-B14F-4D97-AF65-F5344CB8AC3E}">
        <p14:creationId xmlns:p14="http://schemas.microsoft.com/office/powerpoint/2010/main" val="15467825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27397" y="2134043"/>
            <a:ext cx="8048626" cy="2511835"/>
          </a:xfrm>
        </p:spPr>
        <p:txBody>
          <a:bodyPr anchor="b">
            <a:normAutofit/>
          </a:bodyPr>
          <a:lstStyle>
            <a:lvl1pPr>
              <a:defRPr sz="3600"/>
            </a:lvl1pPr>
          </a:lstStyle>
          <a:p>
            <a:r>
              <a:rPr lang="en-US" smtClean="0"/>
              <a:t>Click to edit Master title style</a:t>
            </a:r>
            <a:endParaRPr lang="en-US" dirty="0"/>
          </a:p>
        </p:txBody>
      </p:sp>
      <p:sp>
        <p:nvSpPr>
          <p:cNvPr id="4" name="Text Placeholder 3"/>
          <p:cNvSpPr>
            <a:spLocks noGrp="1"/>
          </p:cNvSpPr>
          <p:nvPr>
            <p:ph type="body" sz="half" idx="2"/>
          </p:nvPr>
        </p:nvSpPr>
        <p:spPr>
          <a:xfrm>
            <a:off x="927359" y="4657655"/>
            <a:ext cx="8047411"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E73734-5472-41B7-825D-EFE55D7EEA7E}" type="datetimeFigureOut">
              <a:rPr lang="ro-RO" smtClean="0"/>
              <a:t>23.04.2024</a:t>
            </a:fld>
            <a:endParaRPr lang="ro-RO"/>
          </a:p>
        </p:txBody>
      </p:sp>
      <p:sp>
        <p:nvSpPr>
          <p:cNvPr id="6" name="Footer Placeholder 5"/>
          <p:cNvSpPr>
            <a:spLocks noGrp="1"/>
          </p:cNvSpPr>
          <p:nvPr>
            <p:ph type="ftr" sz="quarter" idx="11"/>
          </p:nvPr>
        </p:nvSpPr>
        <p:spPr/>
        <p:txBody>
          <a:bodyPr/>
          <a:lstStyle/>
          <a:p>
            <a:endParaRPr lang="ro-RO"/>
          </a:p>
        </p:txBody>
      </p:sp>
      <p:sp>
        <p:nvSpPr>
          <p:cNvPr id="7" name="Slide Number Placeholder 6"/>
          <p:cNvSpPr>
            <a:spLocks noGrp="1"/>
          </p:cNvSpPr>
          <p:nvPr>
            <p:ph type="sldNum" sz="quarter" idx="12"/>
          </p:nvPr>
        </p:nvSpPr>
        <p:spPr/>
        <p:txBody>
          <a:bodyPr/>
          <a:lstStyle/>
          <a:p>
            <a:fld id="{4C534C48-A64F-4C47-BE95-714EE68779ED}" type="slidenum">
              <a:rPr lang="ro-RO" smtClean="0"/>
              <a:t>‹#›</a:t>
            </a:fld>
            <a:endParaRPr lang="ro-RO"/>
          </a:p>
        </p:txBody>
      </p:sp>
    </p:spTree>
    <p:extLst>
      <p:ext uri="{BB962C8B-B14F-4D97-AF65-F5344CB8AC3E}">
        <p14:creationId xmlns:p14="http://schemas.microsoft.com/office/powerpoint/2010/main" val="29413882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27399" y="609600"/>
            <a:ext cx="8048624" cy="1905000"/>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927396" y="2674463"/>
            <a:ext cx="2597480" cy="685800"/>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927397" y="3360263"/>
            <a:ext cx="25961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3668249" y="2677635"/>
            <a:ext cx="2587313" cy="685800"/>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3668248" y="3363435"/>
            <a:ext cx="258803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6380109" y="2674463"/>
            <a:ext cx="2595912" cy="685800"/>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6380109" y="3360263"/>
            <a:ext cx="2595912"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FEE73734-5472-41B7-825D-EFE55D7EEA7E}" type="datetimeFigureOut">
              <a:rPr lang="ro-RO" smtClean="0"/>
              <a:t>23.04.2024</a:t>
            </a:fld>
            <a:endParaRPr lang="ro-RO"/>
          </a:p>
        </p:txBody>
      </p:sp>
      <p:sp>
        <p:nvSpPr>
          <p:cNvPr id="4" name="Footer Placeholder 3"/>
          <p:cNvSpPr>
            <a:spLocks noGrp="1"/>
          </p:cNvSpPr>
          <p:nvPr>
            <p:ph type="ftr" sz="quarter" idx="11"/>
          </p:nvPr>
        </p:nvSpPr>
        <p:spPr/>
        <p:txBody>
          <a:bodyPr/>
          <a:lstStyle/>
          <a:p>
            <a:endParaRPr lang="ro-RO"/>
          </a:p>
        </p:txBody>
      </p:sp>
      <p:sp>
        <p:nvSpPr>
          <p:cNvPr id="5" name="Slide Number Placeholder 4"/>
          <p:cNvSpPr>
            <a:spLocks noGrp="1"/>
          </p:cNvSpPr>
          <p:nvPr>
            <p:ph type="sldNum" sz="quarter" idx="12"/>
          </p:nvPr>
        </p:nvSpPr>
        <p:spPr/>
        <p:txBody>
          <a:bodyPr/>
          <a:lstStyle/>
          <a:p>
            <a:fld id="{4C534C48-A64F-4C47-BE95-714EE68779ED}" type="slidenum">
              <a:rPr lang="ro-RO" smtClean="0"/>
              <a:t>‹#›</a:t>
            </a:fld>
            <a:endParaRPr lang="ro-RO"/>
          </a:p>
        </p:txBody>
      </p:sp>
    </p:spTree>
    <p:extLst>
      <p:ext uri="{BB962C8B-B14F-4D97-AF65-F5344CB8AC3E}">
        <p14:creationId xmlns:p14="http://schemas.microsoft.com/office/powerpoint/2010/main" val="8029333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927398" y="609600"/>
            <a:ext cx="8048624" cy="190500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927398" y="4404596"/>
            <a:ext cx="2596133"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927398" y="2666998"/>
            <a:ext cx="2596133"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1800" dirty="0"/>
            </a:lvl1pPr>
          </a:lstStyle>
          <a:p>
            <a:pPr marL="0" lvl="0" indent="0">
              <a:buNone/>
            </a:pPr>
            <a:r>
              <a:rPr lang="en-US" smtClean="0"/>
              <a:t>Click icon to add picture</a:t>
            </a:r>
            <a:endParaRPr lang="en-US" dirty="0"/>
          </a:p>
        </p:txBody>
      </p:sp>
      <p:sp>
        <p:nvSpPr>
          <p:cNvPr id="21" name="Text Placeholder 3"/>
          <p:cNvSpPr>
            <a:spLocks noGrp="1"/>
          </p:cNvSpPr>
          <p:nvPr>
            <p:ph type="body" sz="half" idx="18"/>
          </p:nvPr>
        </p:nvSpPr>
        <p:spPr>
          <a:xfrm>
            <a:off x="927398" y="4980860"/>
            <a:ext cx="2596133"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3647356" y="4404596"/>
            <a:ext cx="2600325"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3647356" y="2666998"/>
            <a:ext cx="259913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1800" dirty="0"/>
            </a:lvl1pPr>
          </a:lstStyle>
          <a:p>
            <a:pPr marL="0" lvl="0" indent="0">
              <a:buNone/>
            </a:pPr>
            <a:r>
              <a:rPr lang="en-US" smtClean="0"/>
              <a:t>Click icon to add picture</a:t>
            </a:r>
            <a:endParaRPr lang="en-US" dirty="0"/>
          </a:p>
        </p:txBody>
      </p:sp>
      <p:sp>
        <p:nvSpPr>
          <p:cNvPr id="24" name="Text Placeholder 3"/>
          <p:cNvSpPr>
            <a:spLocks noGrp="1"/>
          </p:cNvSpPr>
          <p:nvPr>
            <p:ph type="body" sz="half" idx="19"/>
          </p:nvPr>
        </p:nvSpPr>
        <p:spPr>
          <a:xfrm>
            <a:off x="3646170" y="4980857"/>
            <a:ext cx="2600325"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6380212" y="4404595"/>
            <a:ext cx="2592477"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6380110" y="2666998"/>
            <a:ext cx="2595913"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1800" dirty="0"/>
            </a:lvl1pPr>
          </a:lstStyle>
          <a:p>
            <a:pPr marL="0" lvl="0" indent="0">
              <a:buNone/>
            </a:pPr>
            <a:r>
              <a:rPr lang="en-US" smtClean="0"/>
              <a:t>Click icon to add picture</a:t>
            </a:r>
            <a:endParaRPr lang="en-US" dirty="0"/>
          </a:p>
        </p:txBody>
      </p:sp>
      <p:sp>
        <p:nvSpPr>
          <p:cNvPr id="27" name="Text Placeholder 3"/>
          <p:cNvSpPr>
            <a:spLocks noGrp="1"/>
          </p:cNvSpPr>
          <p:nvPr>
            <p:ph type="body" sz="half" idx="20"/>
          </p:nvPr>
        </p:nvSpPr>
        <p:spPr>
          <a:xfrm>
            <a:off x="6380109" y="4980856"/>
            <a:ext cx="2595912"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FEE73734-5472-41B7-825D-EFE55D7EEA7E}" type="datetimeFigureOut">
              <a:rPr lang="ro-RO" smtClean="0"/>
              <a:t>23.04.2024</a:t>
            </a:fld>
            <a:endParaRPr lang="ro-RO"/>
          </a:p>
        </p:txBody>
      </p:sp>
      <p:sp>
        <p:nvSpPr>
          <p:cNvPr id="4" name="Footer Placeholder 3"/>
          <p:cNvSpPr>
            <a:spLocks noGrp="1"/>
          </p:cNvSpPr>
          <p:nvPr>
            <p:ph type="ftr" sz="quarter" idx="11"/>
          </p:nvPr>
        </p:nvSpPr>
        <p:spPr/>
        <p:txBody>
          <a:bodyPr/>
          <a:lstStyle>
            <a:lvl1pPr>
              <a:defRPr cap="all" baseline="0"/>
            </a:lvl1pPr>
          </a:lstStyle>
          <a:p>
            <a:endParaRPr lang="ro-RO"/>
          </a:p>
        </p:txBody>
      </p:sp>
      <p:sp>
        <p:nvSpPr>
          <p:cNvPr id="5" name="Slide Number Placeholder 4"/>
          <p:cNvSpPr>
            <a:spLocks noGrp="1"/>
          </p:cNvSpPr>
          <p:nvPr>
            <p:ph type="sldNum" sz="quarter" idx="12"/>
          </p:nvPr>
        </p:nvSpPr>
        <p:spPr/>
        <p:txBody>
          <a:bodyPr/>
          <a:lstStyle/>
          <a:p>
            <a:fld id="{4C534C48-A64F-4C47-BE95-714EE68779ED}" type="slidenum">
              <a:rPr lang="ro-RO" smtClean="0"/>
              <a:t>‹#›</a:t>
            </a:fld>
            <a:endParaRPr lang="ro-RO"/>
          </a:p>
        </p:txBody>
      </p:sp>
    </p:spTree>
    <p:extLst>
      <p:ext uri="{BB962C8B-B14F-4D97-AF65-F5344CB8AC3E}">
        <p14:creationId xmlns:p14="http://schemas.microsoft.com/office/powerpoint/2010/main" val="6181619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EE73734-5472-41B7-825D-EFE55D7EEA7E}" type="datetimeFigureOut">
              <a:rPr lang="ro-RO" smtClean="0"/>
              <a:t>23.04.2024</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4C534C48-A64F-4C47-BE95-714EE68779ED}" type="slidenum">
              <a:rPr lang="ro-RO" smtClean="0"/>
              <a:t>‹#›</a:t>
            </a:fld>
            <a:endParaRPr lang="ro-RO"/>
          </a:p>
        </p:txBody>
      </p:sp>
    </p:spTree>
    <p:extLst>
      <p:ext uri="{BB962C8B-B14F-4D97-AF65-F5344CB8AC3E}">
        <p14:creationId xmlns:p14="http://schemas.microsoft.com/office/powerpoint/2010/main" val="23352851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46951" y="609601"/>
            <a:ext cx="1629071"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27396" y="609601"/>
            <a:ext cx="6295730" cy="51816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EE73734-5472-41B7-825D-EFE55D7EEA7E}" type="datetimeFigureOut">
              <a:rPr lang="ro-RO" smtClean="0"/>
              <a:t>23.04.2024</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4C534C48-A64F-4C47-BE95-714EE68779ED}" type="slidenum">
              <a:rPr lang="ro-RO" smtClean="0"/>
              <a:t>‹#›</a:t>
            </a:fld>
            <a:endParaRPr lang="ro-RO"/>
          </a:p>
        </p:txBody>
      </p:sp>
    </p:spTree>
    <p:extLst>
      <p:ext uri="{BB962C8B-B14F-4D97-AF65-F5344CB8AC3E}">
        <p14:creationId xmlns:p14="http://schemas.microsoft.com/office/powerpoint/2010/main" val="34533095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7" name="Title 1"/>
          <p:cNvSpPr>
            <a:spLocks noGrp="1"/>
          </p:cNvSpPr>
          <p:nvPr>
            <p:ph type="title"/>
          </p:nvPr>
        </p:nvSpPr>
        <p:spPr>
          <a:xfrm>
            <a:off x="927399" y="618518"/>
            <a:ext cx="8048624" cy="1478570"/>
          </a:xfrm>
        </p:spPr>
        <p:txBody>
          <a:bodyPr/>
          <a:lstStyle/>
          <a:p>
            <a:r>
              <a:rPr lang="en-US" smtClean="0"/>
              <a:t>Click to edit Master title style</a:t>
            </a:r>
            <a:endParaRPr lang="en-US" dirty="0"/>
          </a:p>
        </p:txBody>
      </p:sp>
      <p:sp>
        <p:nvSpPr>
          <p:cNvPr id="48" name="Content Placeholder 2"/>
          <p:cNvSpPr>
            <a:spLocks noGrp="1"/>
          </p:cNvSpPr>
          <p:nvPr>
            <p:ph idx="1"/>
          </p:nvPr>
        </p:nvSpPr>
        <p:spPr>
          <a:xfrm>
            <a:off x="927399" y="2249487"/>
            <a:ext cx="8048624" cy="354171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9" name="Date Placeholder 3"/>
          <p:cNvSpPr>
            <a:spLocks noGrp="1"/>
          </p:cNvSpPr>
          <p:nvPr>
            <p:ph type="dt" sz="half" idx="10"/>
          </p:nvPr>
        </p:nvSpPr>
        <p:spPr>
          <a:xfrm>
            <a:off x="6058749" y="5883278"/>
            <a:ext cx="2228850" cy="365125"/>
          </a:xfrm>
        </p:spPr>
        <p:txBody>
          <a:bodyPr/>
          <a:lstStyle/>
          <a:p>
            <a:fld id="{FEE73734-5472-41B7-825D-EFE55D7EEA7E}" type="datetimeFigureOut">
              <a:rPr lang="ro-RO" smtClean="0"/>
              <a:t>23.04.2024</a:t>
            </a:fld>
            <a:endParaRPr lang="ro-RO"/>
          </a:p>
        </p:txBody>
      </p:sp>
      <p:sp>
        <p:nvSpPr>
          <p:cNvPr id="50" name="Footer Placeholder 4"/>
          <p:cNvSpPr>
            <a:spLocks noGrp="1"/>
          </p:cNvSpPr>
          <p:nvPr>
            <p:ph type="ftr" sz="quarter" idx="11"/>
          </p:nvPr>
        </p:nvSpPr>
        <p:spPr>
          <a:xfrm>
            <a:off x="927397" y="5883277"/>
            <a:ext cx="5069439" cy="365125"/>
          </a:xfrm>
        </p:spPr>
        <p:txBody>
          <a:bodyPr/>
          <a:lstStyle/>
          <a:p>
            <a:endParaRPr lang="ro-RO"/>
          </a:p>
        </p:txBody>
      </p:sp>
      <p:sp>
        <p:nvSpPr>
          <p:cNvPr id="51" name="Slide Number Placeholder 5"/>
          <p:cNvSpPr>
            <a:spLocks noGrp="1"/>
          </p:cNvSpPr>
          <p:nvPr>
            <p:ph type="sldNum" sz="quarter" idx="12"/>
          </p:nvPr>
        </p:nvSpPr>
        <p:spPr>
          <a:xfrm>
            <a:off x="8349512" y="5883276"/>
            <a:ext cx="626510" cy="365125"/>
          </a:xfrm>
        </p:spPr>
        <p:txBody>
          <a:bodyPr/>
          <a:lstStyle/>
          <a:p>
            <a:fld id="{4C534C48-A64F-4C47-BE95-714EE68779ED}" type="slidenum">
              <a:rPr lang="ro-RO" smtClean="0"/>
              <a:t>‹#›</a:t>
            </a:fld>
            <a:endParaRPr lang="ro-RO"/>
          </a:p>
        </p:txBody>
      </p:sp>
    </p:spTree>
    <p:extLst>
      <p:ext uri="{BB962C8B-B14F-4D97-AF65-F5344CB8AC3E}">
        <p14:creationId xmlns:p14="http://schemas.microsoft.com/office/powerpoint/2010/main" val="19258180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27396" y="1419228"/>
            <a:ext cx="8048625" cy="2852737"/>
          </a:xfrm>
        </p:spPr>
        <p:txBody>
          <a:bodyPr anchor="b">
            <a:normAutofit/>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927396" y="4424362"/>
            <a:ext cx="8048625"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EE73734-5472-41B7-825D-EFE55D7EEA7E}" type="datetimeFigureOut">
              <a:rPr lang="ro-RO" smtClean="0"/>
              <a:t>23.04.2024</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4C534C48-A64F-4C47-BE95-714EE68779ED}" type="slidenum">
              <a:rPr lang="ro-RO" smtClean="0"/>
              <a:t>‹#›</a:t>
            </a:fld>
            <a:endParaRPr lang="ro-RO"/>
          </a:p>
        </p:txBody>
      </p:sp>
    </p:spTree>
    <p:extLst>
      <p:ext uri="{BB962C8B-B14F-4D97-AF65-F5344CB8AC3E}">
        <p14:creationId xmlns:p14="http://schemas.microsoft.com/office/powerpoint/2010/main" val="15675613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927396" y="2249486"/>
            <a:ext cx="3963691" cy="354171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14913" y="2249486"/>
            <a:ext cx="3961109" cy="354171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EE73734-5472-41B7-825D-EFE55D7EEA7E}" type="datetimeFigureOut">
              <a:rPr lang="ro-RO" smtClean="0"/>
              <a:t>23.04.2024</a:t>
            </a:fld>
            <a:endParaRPr lang="ro-RO"/>
          </a:p>
        </p:txBody>
      </p:sp>
      <p:sp>
        <p:nvSpPr>
          <p:cNvPr id="6" name="Footer Placeholder 5"/>
          <p:cNvSpPr>
            <a:spLocks noGrp="1"/>
          </p:cNvSpPr>
          <p:nvPr>
            <p:ph type="ftr" sz="quarter" idx="11"/>
          </p:nvPr>
        </p:nvSpPr>
        <p:spPr/>
        <p:txBody>
          <a:bodyPr/>
          <a:lstStyle/>
          <a:p>
            <a:endParaRPr lang="ro-RO"/>
          </a:p>
        </p:txBody>
      </p:sp>
      <p:sp>
        <p:nvSpPr>
          <p:cNvPr id="7" name="Slide Number Placeholder 6"/>
          <p:cNvSpPr>
            <a:spLocks noGrp="1"/>
          </p:cNvSpPr>
          <p:nvPr>
            <p:ph type="sldNum" sz="quarter" idx="12"/>
          </p:nvPr>
        </p:nvSpPr>
        <p:spPr/>
        <p:txBody>
          <a:bodyPr/>
          <a:lstStyle/>
          <a:p>
            <a:fld id="{4C534C48-A64F-4C47-BE95-714EE68779ED}" type="slidenum">
              <a:rPr lang="ro-RO" smtClean="0"/>
              <a:t>‹#›</a:t>
            </a:fld>
            <a:endParaRPr lang="ro-RO"/>
          </a:p>
        </p:txBody>
      </p:sp>
    </p:spTree>
    <p:extLst>
      <p:ext uri="{BB962C8B-B14F-4D97-AF65-F5344CB8AC3E}">
        <p14:creationId xmlns:p14="http://schemas.microsoft.com/office/powerpoint/2010/main" val="20776146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27396" y="619128"/>
            <a:ext cx="8048625" cy="1477961"/>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68811" y="2249486"/>
            <a:ext cx="3722278"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927397" y="3073399"/>
            <a:ext cx="3963692" cy="27178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256325" y="2249485"/>
            <a:ext cx="3719695"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14912" y="3073399"/>
            <a:ext cx="3961109" cy="27178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EE73734-5472-41B7-825D-EFE55D7EEA7E}" type="datetimeFigureOut">
              <a:rPr lang="ro-RO" smtClean="0"/>
              <a:t>23.04.2024</a:t>
            </a:fld>
            <a:endParaRPr lang="ro-RO"/>
          </a:p>
        </p:txBody>
      </p:sp>
      <p:sp>
        <p:nvSpPr>
          <p:cNvPr id="8" name="Footer Placeholder 7"/>
          <p:cNvSpPr>
            <a:spLocks noGrp="1"/>
          </p:cNvSpPr>
          <p:nvPr>
            <p:ph type="ftr" sz="quarter" idx="11"/>
          </p:nvPr>
        </p:nvSpPr>
        <p:spPr/>
        <p:txBody>
          <a:bodyPr/>
          <a:lstStyle/>
          <a:p>
            <a:endParaRPr lang="ro-RO"/>
          </a:p>
        </p:txBody>
      </p:sp>
      <p:sp>
        <p:nvSpPr>
          <p:cNvPr id="9" name="Slide Number Placeholder 8"/>
          <p:cNvSpPr>
            <a:spLocks noGrp="1"/>
          </p:cNvSpPr>
          <p:nvPr>
            <p:ph type="sldNum" sz="quarter" idx="12"/>
          </p:nvPr>
        </p:nvSpPr>
        <p:spPr/>
        <p:txBody>
          <a:bodyPr/>
          <a:lstStyle/>
          <a:p>
            <a:fld id="{4C534C48-A64F-4C47-BE95-714EE68779ED}" type="slidenum">
              <a:rPr lang="ro-RO" smtClean="0"/>
              <a:t>‹#›</a:t>
            </a:fld>
            <a:endParaRPr lang="ro-RO"/>
          </a:p>
        </p:txBody>
      </p:sp>
    </p:spTree>
    <p:extLst>
      <p:ext uri="{BB962C8B-B14F-4D97-AF65-F5344CB8AC3E}">
        <p14:creationId xmlns:p14="http://schemas.microsoft.com/office/powerpoint/2010/main" val="9837715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EE73734-5472-41B7-825D-EFE55D7EEA7E}" type="datetimeFigureOut">
              <a:rPr lang="ro-RO" smtClean="0"/>
              <a:t>23.04.2024</a:t>
            </a:fld>
            <a:endParaRPr lang="ro-RO"/>
          </a:p>
        </p:txBody>
      </p:sp>
      <p:sp>
        <p:nvSpPr>
          <p:cNvPr id="4" name="Footer Placeholder 3"/>
          <p:cNvSpPr>
            <a:spLocks noGrp="1"/>
          </p:cNvSpPr>
          <p:nvPr>
            <p:ph type="ftr" sz="quarter" idx="11"/>
          </p:nvPr>
        </p:nvSpPr>
        <p:spPr/>
        <p:txBody>
          <a:bodyPr/>
          <a:lstStyle/>
          <a:p>
            <a:endParaRPr lang="ro-RO"/>
          </a:p>
        </p:txBody>
      </p:sp>
      <p:sp>
        <p:nvSpPr>
          <p:cNvPr id="5" name="Slide Number Placeholder 4"/>
          <p:cNvSpPr>
            <a:spLocks noGrp="1"/>
          </p:cNvSpPr>
          <p:nvPr>
            <p:ph type="sldNum" sz="quarter" idx="12"/>
          </p:nvPr>
        </p:nvSpPr>
        <p:spPr/>
        <p:txBody>
          <a:bodyPr/>
          <a:lstStyle/>
          <a:p>
            <a:fld id="{4C534C48-A64F-4C47-BE95-714EE68779ED}" type="slidenum">
              <a:rPr lang="ro-RO" smtClean="0"/>
              <a:t>‹#›</a:t>
            </a:fld>
            <a:endParaRPr lang="ro-RO"/>
          </a:p>
        </p:txBody>
      </p:sp>
    </p:spTree>
    <p:extLst>
      <p:ext uri="{BB962C8B-B14F-4D97-AF65-F5344CB8AC3E}">
        <p14:creationId xmlns:p14="http://schemas.microsoft.com/office/powerpoint/2010/main" val="20473936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E73734-5472-41B7-825D-EFE55D7EEA7E}" type="datetimeFigureOut">
              <a:rPr lang="ro-RO" smtClean="0"/>
              <a:t>23.04.2024</a:t>
            </a:fld>
            <a:endParaRPr lang="ro-RO"/>
          </a:p>
        </p:txBody>
      </p:sp>
      <p:sp>
        <p:nvSpPr>
          <p:cNvPr id="3" name="Footer Placeholder 2"/>
          <p:cNvSpPr>
            <a:spLocks noGrp="1"/>
          </p:cNvSpPr>
          <p:nvPr>
            <p:ph type="ftr" sz="quarter" idx="11"/>
          </p:nvPr>
        </p:nvSpPr>
        <p:spPr/>
        <p:txBody>
          <a:bodyPr/>
          <a:lstStyle/>
          <a:p>
            <a:endParaRPr lang="ro-RO"/>
          </a:p>
        </p:txBody>
      </p:sp>
      <p:sp>
        <p:nvSpPr>
          <p:cNvPr id="4" name="Slide Number Placeholder 3"/>
          <p:cNvSpPr>
            <a:spLocks noGrp="1"/>
          </p:cNvSpPr>
          <p:nvPr>
            <p:ph type="sldNum" sz="quarter" idx="12"/>
          </p:nvPr>
        </p:nvSpPr>
        <p:spPr/>
        <p:txBody>
          <a:bodyPr/>
          <a:lstStyle/>
          <a:p>
            <a:fld id="{4C534C48-A64F-4C47-BE95-714EE68779ED}" type="slidenum">
              <a:rPr lang="ro-RO" smtClean="0"/>
              <a:t>‹#›</a:t>
            </a:fld>
            <a:endParaRPr lang="ro-RO"/>
          </a:p>
        </p:txBody>
      </p:sp>
    </p:spTree>
    <p:extLst>
      <p:ext uri="{BB962C8B-B14F-4D97-AF65-F5344CB8AC3E}">
        <p14:creationId xmlns:p14="http://schemas.microsoft.com/office/powerpoint/2010/main" val="1169504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698" y="609601"/>
            <a:ext cx="3133030" cy="1639884"/>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4189413" y="592666"/>
            <a:ext cx="4786608" cy="5198534"/>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31698" y="2249486"/>
            <a:ext cx="3133030"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E73734-5472-41B7-825D-EFE55D7EEA7E}" type="datetimeFigureOut">
              <a:rPr lang="ro-RO" smtClean="0"/>
              <a:t>23.04.2024</a:t>
            </a:fld>
            <a:endParaRPr lang="ro-RO"/>
          </a:p>
        </p:txBody>
      </p:sp>
      <p:sp>
        <p:nvSpPr>
          <p:cNvPr id="6" name="Footer Placeholder 5"/>
          <p:cNvSpPr>
            <a:spLocks noGrp="1"/>
          </p:cNvSpPr>
          <p:nvPr>
            <p:ph type="ftr" sz="quarter" idx="11"/>
          </p:nvPr>
        </p:nvSpPr>
        <p:spPr/>
        <p:txBody>
          <a:bodyPr/>
          <a:lstStyle/>
          <a:p>
            <a:endParaRPr lang="ro-RO"/>
          </a:p>
        </p:txBody>
      </p:sp>
      <p:sp>
        <p:nvSpPr>
          <p:cNvPr id="7" name="Slide Number Placeholder 6"/>
          <p:cNvSpPr>
            <a:spLocks noGrp="1"/>
          </p:cNvSpPr>
          <p:nvPr>
            <p:ph type="sldNum" sz="quarter" idx="12"/>
          </p:nvPr>
        </p:nvSpPr>
        <p:spPr/>
        <p:txBody>
          <a:bodyPr/>
          <a:lstStyle/>
          <a:p>
            <a:fld id="{4C534C48-A64F-4C47-BE95-714EE68779ED}" type="slidenum">
              <a:rPr lang="ro-RO" smtClean="0"/>
              <a:t>‹#›</a:t>
            </a:fld>
            <a:endParaRPr lang="ro-RO"/>
          </a:p>
        </p:txBody>
      </p:sp>
    </p:spTree>
    <p:extLst>
      <p:ext uri="{BB962C8B-B14F-4D97-AF65-F5344CB8AC3E}">
        <p14:creationId xmlns:p14="http://schemas.microsoft.com/office/powerpoint/2010/main" val="36160521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27400" y="609600"/>
            <a:ext cx="4066792" cy="1639886"/>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235606" y="609600"/>
            <a:ext cx="3740417" cy="5181602"/>
          </a:xfrm>
          <a:prstGeom prst="round2DiagRect">
            <a:avLst>
              <a:gd name="adj1" fmla="val 6074"/>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defRPr lang="en-US" sz="3200"/>
            </a:lvl1pPr>
          </a:lstStyle>
          <a:p>
            <a:pPr marL="0" lvl="0" indent="0">
              <a:buNone/>
            </a:pPr>
            <a:r>
              <a:rPr lang="en-US" smtClean="0"/>
              <a:t>Click icon to add picture</a:t>
            </a:r>
            <a:endParaRPr lang="en-US" dirty="0"/>
          </a:p>
        </p:txBody>
      </p:sp>
      <p:sp>
        <p:nvSpPr>
          <p:cNvPr id="4" name="Text Placeholder 3"/>
          <p:cNvSpPr>
            <a:spLocks noGrp="1"/>
          </p:cNvSpPr>
          <p:nvPr>
            <p:ph type="body" sz="half" idx="2"/>
          </p:nvPr>
        </p:nvSpPr>
        <p:spPr>
          <a:xfrm>
            <a:off x="927397" y="2249486"/>
            <a:ext cx="4066794"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E73734-5472-41B7-825D-EFE55D7EEA7E}" type="datetimeFigureOut">
              <a:rPr lang="ro-RO" smtClean="0"/>
              <a:t>23.04.2024</a:t>
            </a:fld>
            <a:endParaRPr lang="ro-RO"/>
          </a:p>
        </p:txBody>
      </p:sp>
      <p:sp>
        <p:nvSpPr>
          <p:cNvPr id="6" name="Footer Placeholder 5"/>
          <p:cNvSpPr>
            <a:spLocks noGrp="1"/>
          </p:cNvSpPr>
          <p:nvPr>
            <p:ph type="ftr" sz="quarter" idx="11"/>
          </p:nvPr>
        </p:nvSpPr>
        <p:spPr/>
        <p:txBody>
          <a:bodyPr/>
          <a:lstStyle/>
          <a:p>
            <a:endParaRPr lang="ro-RO"/>
          </a:p>
        </p:txBody>
      </p:sp>
      <p:sp>
        <p:nvSpPr>
          <p:cNvPr id="7" name="Slide Number Placeholder 6"/>
          <p:cNvSpPr>
            <a:spLocks noGrp="1"/>
          </p:cNvSpPr>
          <p:nvPr>
            <p:ph type="sldNum" sz="quarter" idx="12"/>
          </p:nvPr>
        </p:nvSpPr>
        <p:spPr/>
        <p:txBody>
          <a:bodyPr/>
          <a:lstStyle/>
          <a:p>
            <a:fld id="{4C534C48-A64F-4C47-BE95-714EE68779ED}" type="slidenum">
              <a:rPr lang="ro-RO" smtClean="0"/>
              <a:t>‹#›</a:t>
            </a:fld>
            <a:endParaRPr lang="ro-RO"/>
          </a:p>
        </p:txBody>
      </p:sp>
    </p:spTree>
    <p:extLst>
      <p:ext uri="{BB962C8B-B14F-4D97-AF65-F5344CB8AC3E}">
        <p14:creationId xmlns:p14="http://schemas.microsoft.com/office/powerpoint/2010/main" val="42385225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8" name="Group 7"/>
          <p:cNvGrpSpPr/>
          <p:nvPr/>
        </p:nvGrpSpPr>
        <p:grpSpPr>
          <a:xfrm>
            <a:off x="-15479" y="1"/>
            <a:ext cx="9795255" cy="6858001"/>
            <a:chOff x="-14288" y="0"/>
            <a:chExt cx="9041774"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8352798"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pic>
        <p:nvPicPr>
          <p:cNvPr id="7" name="Picture 2" descr="\\DROBO-FS\QuickDrops\JB\PPTX NG\Droplets\LightingOverlay.png"/>
          <p:cNvPicPr>
            <a:picLocks noChangeAspect="1" noChangeArrowheads="1"/>
          </p:cNvPicPr>
          <p:nvPr/>
        </p:nvPicPr>
        <p:blipFill>
          <a:blip r:embed="rId19">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 y="-1"/>
            <a:ext cx="9906002" cy="6858001"/>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Placeholder 1"/>
          <p:cNvSpPr>
            <a:spLocks noGrp="1"/>
          </p:cNvSpPr>
          <p:nvPr>
            <p:ph type="title"/>
          </p:nvPr>
        </p:nvSpPr>
        <p:spPr>
          <a:xfrm>
            <a:off x="927399" y="618518"/>
            <a:ext cx="8048624"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927399" y="2249487"/>
            <a:ext cx="8048624" cy="354171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058749" y="5883278"/>
            <a:ext cx="222885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FEE73734-5472-41B7-825D-EFE55D7EEA7E}" type="datetimeFigureOut">
              <a:rPr lang="ro-RO" smtClean="0"/>
              <a:t>23.04.2024</a:t>
            </a:fld>
            <a:endParaRPr lang="ro-RO"/>
          </a:p>
        </p:txBody>
      </p:sp>
      <p:sp>
        <p:nvSpPr>
          <p:cNvPr id="5" name="Footer Placeholder 4"/>
          <p:cNvSpPr>
            <a:spLocks noGrp="1"/>
          </p:cNvSpPr>
          <p:nvPr>
            <p:ph type="ftr" sz="quarter" idx="3"/>
          </p:nvPr>
        </p:nvSpPr>
        <p:spPr>
          <a:xfrm>
            <a:off x="927397" y="5883277"/>
            <a:ext cx="5069439"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ro-RO"/>
          </a:p>
        </p:txBody>
      </p:sp>
      <p:sp>
        <p:nvSpPr>
          <p:cNvPr id="6" name="Slide Number Placeholder 5"/>
          <p:cNvSpPr>
            <a:spLocks noGrp="1"/>
          </p:cNvSpPr>
          <p:nvPr>
            <p:ph type="sldNum" sz="quarter" idx="4"/>
          </p:nvPr>
        </p:nvSpPr>
        <p:spPr>
          <a:xfrm>
            <a:off x="8349512" y="5883276"/>
            <a:ext cx="62651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C534C48-A64F-4C47-BE95-714EE68779ED}" type="slidenum">
              <a:rPr lang="ro-RO" smtClean="0"/>
              <a:t>‹#›</a:t>
            </a:fld>
            <a:endParaRPr lang="ro-RO"/>
          </a:p>
        </p:txBody>
      </p:sp>
    </p:spTree>
    <p:extLst>
      <p:ext uri="{BB962C8B-B14F-4D97-AF65-F5344CB8AC3E}">
        <p14:creationId xmlns:p14="http://schemas.microsoft.com/office/powerpoint/2010/main" val="2955981081"/>
      </p:ext>
    </p:extLst>
  </p:cSld>
  <p:clrMap bg1="dk1" tx1="lt1" bg2="dk2" tx2="lt2" accent1="accent1" accent2="accent2" accent3="accent3" accent4="accent4" accent5="accent5" accent6="accent6" hlink="hlink" folHlink="folHlink"/>
  <p:sldLayoutIdLst>
    <p:sldLayoutId id="2147484302" r:id="rId1"/>
    <p:sldLayoutId id="2147484303" r:id="rId2"/>
    <p:sldLayoutId id="2147484304" r:id="rId3"/>
    <p:sldLayoutId id="2147484305" r:id="rId4"/>
    <p:sldLayoutId id="2147484306" r:id="rId5"/>
    <p:sldLayoutId id="2147484307" r:id="rId6"/>
    <p:sldLayoutId id="2147484308" r:id="rId7"/>
    <p:sldLayoutId id="2147484309" r:id="rId8"/>
    <p:sldLayoutId id="2147484310" r:id="rId9"/>
    <p:sldLayoutId id="2147484311" r:id="rId10"/>
    <p:sldLayoutId id="2147484312" r:id="rId11"/>
    <p:sldLayoutId id="2147484313" r:id="rId12"/>
    <p:sldLayoutId id="2147484314" r:id="rId13"/>
    <p:sldLayoutId id="2147484315" r:id="rId14"/>
    <p:sldLayoutId id="2147484316" r:id="rId15"/>
    <p:sldLayoutId id="2147484317" r:id="rId16"/>
    <p:sldLayoutId id="2147484318" r:id="rId17"/>
  </p:sldLayoutIdLst>
  <p:txStyles>
    <p:titleStyle>
      <a:lvl1pPr algn="l" defTabSz="914400" rtl="0" eaLnBrk="1" latinLnBrk="0" hangingPunct="1">
        <a:lnSpc>
          <a:spcPct val="90000"/>
        </a:lnSpc>
        <a:spcBef>
          <a:spcPct val="0"/>
        </a:spcBef>
        <a:buNone/>
        <a:defRPr sz="3600" kern="1200" cap="all" baseline="0">
          <a:solidFill>
            <a:schemeClr val="tx1"/>
          </a:solidFill>
          <a:effectLst>
            <a:outerShdw blurRad="114300" dist="38100" dir="2700000" algn="tl">
              <a:srgbClr val="000000">
                <a:alpha val="26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effectLst>
            <a:outerShdw blurRad="127000" dist="38100" dir="2700000" algn="tl">
              <a:srgbClr val="000000">
                <a:alpha val="33000"/>
              </a:srgbClr>
            </a:outerShdw>
          </a:effectLst>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effectLst>
            <a:outerShdw blurRad="127000" dist="38100" dir="2700000" algn="tl">
              <a:srgbClr val="000000">
                <a:alpha val="33000"/>
              </a:srgbClr>
            </a:outerShdw>
          </a:effectLst>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effectLst>
            <a:outerShdw blurRad="127000" dist="38100" dir="2700000" algn="tl">
              <a:srgbClr val="000000">
                <a:alpha val="33000"/>
              </a:srgbClr>
            </a:outerShdw>
          </a:effectLst>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effectLst>
            <a:outerShdw blurRad="127000" dist="38100" dir="2700000" algn="tl">
              <a:srgbClr val="000000">
                <a:alpha val="33000"/>
              </a:srgbClr>
            </a:outerShdw>
          </a:effectLst>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effectLst>
            <a:outerShdw blurRad="127000" dist="38100" dir="2700000" algn="tl">
              <a:srgbClr val="000000">
                <a:alpha val="33000"/>
              </a:srgbClr>
            </a:outerShdw>
          </a:effectLst>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827284" y="5848635"/>
            <a:ext cx="890180" cy="870100"/>
          </a:xfrm>
          <a:prstGeom prst="rect">
            <a:avLst/>
          </a:prstGeom>
        </p:spPr>
      </p:pic>
      <p:pic>
        <p:nvPicPr>
          <p:cNvPr id="5" name="Picture 4"/>
          <p:cNvPicPr>
            <a:picLocks noChangeAspect="1"/>
          </p:cNvPicPr>
          <p:nvPr/>
        </p:nvPicPr>
        <p:blipFill>
          <a:blip r:embed="rId3"/>
          <a:stretch>
            <a:fillRect/>
          </a:stretch>
        </p:blipFill>
        <p:spPr>
          <a:xfrm>
            <a:off x="7255968" y="197483"/>
            <a:ext cx="1457070" cy="1353429"/>
          </a:xfrm>
          <a:prstGeom prst="rect">
            <a:avLst/>
          </a:prstGeom>
        </p:spPr>
      </p:pic>
      <p:pic>
        <p:nvPicPr>
          <p:cNvPr id="6" name="Picture 5"/>
          <p:cNvPicPr>
            <a:picLocks noChangeAspect="1"/>
          </p:cNvPicPr>
          <p:nvPr/>
        </p:nvPicPr>
        <p:blipFill>
          <a:blip r:embed="rId4"/>
          <a:stretch>
            <a:fillRect/>
          </a:stretch>
        </p:blipFill>
        <p:spPr>
          <a:xfrm>
            <a:off x="1782150" y="133151"/>
            <a:ext cx="1385222" cy="1417761"/>
          </a:xfrm>
          <a:prstGeom prst="rect">
            <a:avLst/>
          </a:prstGeom>
        </p:spPr>
      </p:pic>
      <p:pic>
        <p:nvPicPr>
          <p:cNvPr id="7" name="Picture 6"/>
          <p:cNvPicPr>
            <a:picLocks noChangeAspect="1"/>
          </p:cNvPicPr>
          <p:nvPr/>
        </p:nvPicPr>
        <p:blipFill>
          <a:blip r:embed="rId5"/>
          <a:stretch>
            <a:fillRect/>
          </a:stretch>
        </p:blipFill>
        <p:spPr>
          <a:xfrm>
            <a:off x="1402778" y="6145971"/>
            <a:ext cx="2735589" cy="572764"/>
          </a:xfrm>
          <a:prstGeom prst="rect">
            <a:avLst/>
          </a:prstGeom>
        </p:spPr>
      </p:pic>
      <p:sp>
        <p:nvSpPr>
          <p:cNvPr id="8" name="TextBox 7"/>
          <p:cNvSpPr txBox="1"/>
          <p:nvPr/>
        </p:nvSpPr>
        <p:spPr>
          <a:xfrm>
            <a:off x="1055802" y="1590274"/>
            <a:ext cx="3214540" cy="523220"/>
          </a:xfrm>
          <a:prstGeom prst="rect">
            <a:avLst/>
          </a:prstGeom>
          <a:noFill/>
        </p:spPr>
        <p:txBody>
          <a:bodyPr wrap="square" rtlCol="0">
            <a:spAutoFit/>
          </a:bodyPr>
          <a:lstStyle/>
          <a:p>
            <a:r>
              <a:rPr lang="en-US" sz="1400" dirty="0" smtClean="0">
                <a:latin typeface="Times New Roman" panose="02020603050405020304" pitchFamily="18" charset="0"/>
                <a:cs typeface="Times New Roman" panose="02020603050405020304" pitchFamily="18" charset="0"/>
              </a:rPr>
              <a:t>Think Green</a:t>
            </a:r>
          </a:p>
          <a:p>
            <a:r>
              <a:rPr lang="en-US" sz="1400" dirty="0" smtClean="0">
                <a:latin typeface="Times New Roman" panose="02020603050405020304" pitchFamily="18" charset="0"/>
                <a:cs typeface="Times New Roman" panose="02020603050405020304" pitchFamily="18" charset="0"/>
              </a:rPr>
              <a:t>2021-2-PL01-KA210-SCH-000051185</a:t>
            </a:r>
            <a:endParaRPr lang="ro-RO" sz="14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6476214" y="1596330"/>
            <a:ext cx="3016578" cy="738664"/>
          </a:xfrm>
          <a:prstGeom prst="rect">
            <a:avLst/>
          </a:prstGeom>
          <a:noFill/>
        </p:spPr>
        <p:txBody>
          <a:bodyPr wrap="square" rtlCol="0">
            <a:spAutoFit/>
          </a:bodyPr>
          <a:lstStyle/>
          <a:p>
            <a:pPr algn="ctr"/>
            <a:r>
              <a:rPr lang="en-US" sz="1400" dirty="0" smtClean="0">
                <a:latin typeface="Times New Roman" panose="02020603050405020304" pitchFamily="18" charset="0"/>
                <a:cs typeface="Times New Roman" panose="02020603050405020304" pitchFamily="18" charset="0"/>
              </a:rPr>
              <a:t>GRADINITA CU PROGRAM PRELUNGIT NR.22, IASI, ROMANIA</a:t>
            </a:r>
            <a:endParaRPr lang="ro-RO" sz="1400" dirty="0">
              <a:latin typeface="Times New Roman" panose="02020603050405020304" pitchFamily="18" charset="0"/>
              <a:cs typeface="Times New Roman" panose="02020603050405020304" pitchFamily="18" charset="0"/>
            </a:endParaRPr>
          </a:p>
        </p:txBody>
      </p:sp>
      <p:sp>
        <p:nvSpPr>
          <p:cNvPr id="10" name="Rectangle 9"/>
          <p:cNvSpPr/>
          <p:nvPr/>
        </p:nvSpPr>
        <p:spPr>
          <a:xfrm>
            <a:off x="1951348" y="3278363"/>
            <a:ext cx="6221691" cy="1938992"/>
          </a:xfrm>
          <a:prstGeom prst="rect">
            <a:avLst/>
          </a:prstGeom>
        </p:spPr>
        <p:txBody>
          <a:bodyPr wrap="square">
            <a:spAutoFit/>
          </a:bodyPr>
          <a:lstStyle/>
          <a:p>
            <a:pPr algn="ctr"/>
            <a:r>
              <a:rPr lang="en-US" sz="2400" dirty="0">
                <a:latin typeface="Times New Roman" panose="02020603050405020304" pitchFamily="18" charset="0"/>
                <a:cs typeface="Times New Roman" panose="02020603050405020304" pitchFamily="18" charset="0"/>
              </a:rPr>
              <a:t>The forest, the eternal story of green gold, due to the fulminant evolution of science and technology, is forced to launch an S.O.S because the profit from technology is harming the future of life on earth</a:t>
            </a:r>
          </a:p>
        </p:txBody>
      </p:sp>
      <p:pic>
        <p:nvPicPr>
          <p:cNvPr id="2" name="Picture 1"/>
          <p:cNvPicPr>
            <a:picLocks noChangeAspect="1"/>
          </p:cNvPicPr>
          <p:nvPr/>
        </p:nvPicPr>
        <p:blipFill>
          <a:blip r:embed="rId6"/>
          <a:stretch>
            <a:fillRect/>
          </a:stretch>
        </p:blipFill>
        <p:spPr>
          <a:xfrm>
            <a:off x="1620965" y="2522395"/>
            <a:ext cx="6645216" cy="755970"/>
          </a:xfrm>
          <a:prstGeom prst="rect">
            <a:avLst/>
          </a:prstGeom>
        </p:spPr>
      </p:pic>
    </p:spTree>
    <p:extLst>
      <p:ext uri="{BB962C8B-B14F-4D97-AF65-F5344CB8AC3E}">
        <p14:creationId xmlns:p14="http://schemas.microsoft.com/office/powerpoint/2010/main" val="19920807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64849" y="169039"/>
            <a:ext cx="7513163" cy="1200329"/>
          </a:xfrm>
          <a:prstGeom prst="rect">
            <a:avLst/>
          </a:prstGeom>
          <a:noFill/>
        </p:spPr>
        <p:txBody>
          <a:bodyPr wrap="square">
            <a:spAutoFit/>
          </a:bodyPr>
          <a:lstStyle/>
          <a:p>
            <a:pPr algn="ctr"/>
            <a:r>
              <a:rPr lang="en-US" dirty="0" smtClean="0">
                <a:latin typeface="Times New Roman" panose="02020603050405020304" pitchFamily="18" charset="0"/>
                <a:cs typeface="Times New Roman" panose="02020603050405020304" pitchFamily="18" charset="0"/>
              </a:rPr>
              <a:t>The </a:t>
            </a:r>
            <a:r>
              <a:rPr lang="en-US" dirty="0">
                <a:latin typeface="Times New Roman" panose="02020603050405020304" pitchFamily="18" charset="0"/>
                <a:cs typeface="Times New Roman" panose="02020603050405020304" pitchFamily="18" charset="0"/>
              </a:rPr>
              <a:t>Children's Forest Association is present in 24 communities in the south of the country, managing to bring back to life through afforestation over 113 hectares of unproductive land on which approximately 1,000,000 saplings were planted, with the support of 14,697 planting volunteers.</a:t>
            </a:r>
            <a:endParaRPr lang="ro-RO" dirty="0">
              <a:latin typeface="Times New Roman" panose="02020603050405020304" pitchFamily="18" charset="0"/>
              <a:cs typeface="Times New Roman" panose="02020603050405020304" pitchFamily="18" charset="0"/>
            </a:endParaRPr>
          </a:p>
        </p:txBody>
      </p:sp>
      <p:sp>
        <p:nvSpPr>
          <p:cNvPr id="3" name="Rectangle 2"/>
          <p:cNvSpPr/>
          <p:nvPr/>
        </p:nvSpPr>
        <p:spPr>
          <a:xfrm>
            <a:off x="6484461" y="3582945"/>
            <a:ext cx="2593550" cy="2585323"/>
          </a:xfrm>
          <a:prstGeom prst="rect">
            <a:avLst/>
          </a:prstGeom>
          <a:noFill/>
        </p:spPr>
        <p:txBody>
          <a:bodyPr wrap="square">
            <a:spAutoFit/>
          </a:bodyPr>
          <a:lstStyle/>
          <a:p>
            <a:pPr algn="ctr"/>
            <a:r>
              <a:rPr lang="en-US" dirty="0">
                <a:latin typeface="Times New Roman" panose="02020603050405020304" pitchFamily="18" charset="0"/>
                <a:cs typeface="Times New Roman" panose="02020603050405020304" pitchFamily="18" charset="0"/>
              </a:rPr>
              <a:t>Vision</a:t>
            </a:r>
          </a:p>
          <a:p>
            <a:pPr algn="ctr"/>
            <a:r>
              <a:rPr lang="en-US" dirty="0">
                <a:latin typeface="Times New Roman" panose="02020603050405020304" pitchFamily="18" charset="0"/>
                <a:cs typeface="Times New Roman" panose="02020603050405020304" pitchFamily="18" charset="0"/>
              </a:rPr>
              <a:t>The south of the country forested through the involvement of people is more sustainable and acts as a defense shield against climate change for the Bucharest metropolitan area.</a:t>
            </a:r>
            <a:endParaRPr lang="ro-RO" dirty="0">
              <a:latin typeface="Times New Roman" panose="02020603050405020304" pitchFamily="18" charset="0"/>
              <a:cs typeface="Times New Roman" panose="02020603050405020304" pitchFamily="18" charset="0"/>
            </a:endParaRPr>
          </a:p>
        </p:txBody>
      </p:sp>
      <p:sp>
        <p:nvSpPr>
          <p:cNvPr id="4" name="Rectangle 3"/>
          <p:cNvSpPr/>
          <p:nvPr/>
        </p:nvSpPr>
        <p:spPr>
          <a:xfrm>
            <a:off x="1564848" y="1875992"/>
            <a:ext cx="7513163" cy="1200329"/>
          </a:xfrm>
          <a:prstGeom prst="rect">
            <a:avLst/>
          </a:prstGeom>
          <a:noFill/>
        </p:spPr>
        <p:txBody>
          <a:bodyPr wrap="square">
            <a:spAutoFit/>
          </a:bodyPr>
          <a:lstStyle/>
          <a:p>
            <a:pPr algn="just"/>
            <a:r>
              <a:rPr lang="en-US" sz="1600" dirty="0" smtClean="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Mission</a:t>
            </a:r>
            <a:endParaRPr lang="en-US" dirty="0">
              <a:latin typeface="Times New Roman" panose="02020603050405020304" pitchFamily="18" charset="0"/>
              <a:cs typeface="Times New Roman" panose="02020603050405020304" pitchFamily="18" charset="0"/>
            </a:endParaRPr>
          </a:p>
          <a:p>
            <a:pPr algn="just"/>
            <a:r>
              <a:rPr lang="en-US" dirty="0" smtClean="0">
                <a:latin typeface="Times New Roman" panose="02020603050405020304" pitchFamily="18" charset="0"/>
                <a:cs typeface="Times New Roman" panose="02020603050405020304" pitchFamily="18" charset="0"/>
              </a:rPr>
              <a:t>Our </a:t>
            </a:r>
            <a:r>
              <a:rPr lang="en-US" dirty="0">
                <a:latin typeface="Times New Roman" panose="02020603050405020304" pitchFamily="18" charset="0"/>
                <a:cs typeface="Times New Roman" panose="02020603050405020304" pitchFamily="18" charset="0"/>
              </a:rPr>
              <a:t>mission is briefly translated into the commitment we have made to:</a:t>
            </a:r>
          </a:p>
          <a:p>
            <a:pPr algn="just"/>
            <a:r>
              <a:rPr lang="en-US"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Establishing forests in 100 communities in the South-</a:t>
            </a:r>
            <a:r>
              <a:rPr lang="en-US" dirty="0" err="1">
                <a:latin typeface="Times New Roman" panose="02020603050405020304" pitchFamily="18" charset="0"/>
                <a:cs typeface="Times New Roman" panose="02020603050405020304" pitchFamily="18" charset="0"/>
              </a:rPr>
              <a:t>Muntenia</a:t>
            </a:r>
            <a:r>
              <a:rPr lang="en-US" dirty="0">
                <a:latin typeface="Times New Roman" panose="02020603050405020304" pitchFamily="18" charset="0"/>
                <a:cs typeface="Times New Roman" panose="02020603050405020304" pitchFamily="18" charset="0"/>
              </a:rPr>
              <a:t> Region.</a:t>
            </a:r>
          </a:p>
          <a:p>
            <a:pPr algn="just"/>
            <a:r>
              <a:rPr lang="en-US"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Teach people to behave like responsible forest custodians, like forest parents.</a:t>
            </a:r>
            <a:endParaRPr lang="ro-RO"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2309568" y="3429000"/>
            <a:ext cx="2064470" cy="2112156"/>
          </a:xfrm>
          <a:prstGeom prst="rect">
            <a:avLst/>
          </a:prstGeom>
        </p:spPr>
      </p:pic>
      <p:sp>
        <p:nvSpPr>
          <p:cNvPr id="6" name="Rectangle 5"/>
          <p:cNvSpPr/>
          <p:nvPr/>
        </p:nvSpPr>
        <p:spPr>
          <a:xfrm>
            <a:off x="4076823" y="6090117"/>
            <a:ext cx="4025397" cy="523220"/>
          </a:xfrm>
          <a:prstGeom prst="rect">
            <a:avLst/>
          </a:prstGeom>
        </p:spPr>
        <p:txBody>
          <a:bodyPr wrap="none">
            <a:spAutoFit/>
          </a:bodyPr>
          <a:lstStyle/>
          <a:p>
            <a:r>
              <a:rPr lang="ro-RO" sz="2800" dirty="0"/>
              <a:t>https://</a:t>
            </a:r>
            <a:r>
              <a:rPr lang="ro-RO" sz="2800" dirty="0" smtClean="0"/>
              <a:t>padureacopiilor.ro</a:t>
            </a:r>
            <a:r>
              <a:rPr lang="en-US" sz="2800" dirty="0"/>
              <a:t>/</a:t>
            </a:r>
            <a:endParaRPr lang="ro-RO" dirty="0"/>
          </a:p>
        </p:txBody>
      </p:sp>
    </p:spTree>
    <p:extLst>
      <p:ext uri="{BB962C8B-B14F-4D97-AF65-F5344CB8AC3E}">
        <p14:creationId xmlns:p14="http://schemas.microsoft.com/office/powerpoint/2010/main" val="3756648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759478" y="6110082"/>
            <a:ext cx="3659976" cy="523220"/>
          </a:xfrm>
          <a:prstGeom prst="rect">
            <a:avLst/>
          </a:prstGeom>
        </p:spPr>
        <p:txBody>
          <a:bodyPr wrap="none">
            <a:spAutoFit/>
          </a:bodyPr>
          <a:lstStyle/>
          <a:p>
            <a:r>
              <a:rPr lang="ro-RO" sz="2800" dirty="0">
                <a:latin typeface="Times New Roman" panose="02020603050405020304" pitchFamily="18" charset="0"/>
                <a:cs typeface="Times New Roman" panose="02020603050405020304" pitchFamily="18" charset="0"/>
              </a:rPr>
              <a:t>https://maimultverde.ro/</a:t>
            </a:r>
          </a:p>
        </p:txBody>
      </p:sp>
      <p:sp>
        <p:nvSpPr>
          <p:cNvPr id="4" name="Rectangle 3"/>
          <p:cNvSpPr/>
          <p:nvPr/>
        </p:nvSpPr>
        <p:spPr>
          <a:xfrm>
            <a:off x="2872426" y="183526"/>
            <a:ext cx="4953000" cy="646331"/>
          </a:xfrm>
          <a:prstGeom prst="rect">
            <a:avLst/>
          </a:prstGeom>
          <a:noFill/>
        </p:spPr>
        <p:txBody>
          <a:bodyPr>
            <a:spAutoFit/>
          </a:bodyPr>
          <a:lstStyle/>
          <a:p>
            <a:r>
              <a:rPr lang="en-US" dirty="0"/>
              <a:t>The objectives of the plantings carried out by the </a:t>
            </a:r>
            <a:r>
              <a:rPr lang="en-US" dirty="0" err="1"/>
              <a:t>MaiMultiVerde</a:t>
            </a:r>
            <a:r>
              <a:rPr lang="en-US" dirty="0"/>
              <a:t> Association are:</a:t>
            </a:r>
            <a:endParaRPr lang="ro-RO" dirty="0"/>
          </a:p>
        </p:txBody>
      </p:sp>
      <p:sp>
        <p:nvSpPr>
          <p:cNvPr id="5" name="Rectangle 4"/>
          <p:cNvSpPr/>
          <p:nvPr/>
        </p:nvSpPr>
        <p:spPr>
          <a:xfrm>
            <a:off x="537329" y="1122088"/>
            <a:ext cx="3118456" cy="2862322"/>
          </a:xfrm>
          <a:prstGeom prst="rect">
            <a:avLst/>
          </a:prstGeom>
          <a:noFill/>
        </p:spPr>
        <p:txBody>
          <a:bodyPr wrap="square">
            <a:spAutoFit/>
          </a:bodyPr>
          <a:lstStyle/>
          <a:p>
            <a:endParaRPr lang="en-US" dirty="0"/>
          </a:p>
          <a:p>
            <a:pPr algn="ctr"/>
            <a:r>
              <a:rPr lang="en-US" dirty="0">
                <a:latin typeface="Times New Roman" panose="02020603050405020304" pitchFamily="18" charset="0"/>
                <a:cs typeface="Times New Roman" panose="02020603050405020304" pitchFamily="18" charset="0"/>
              </a:rPr>
              <a:t>The increase of the forested area in Romania, especially (but not limited to) in areas with a shortage of forests, by attracting to the forestry circuit some degraded lands, exposed to the phenomenon of landslides or prone to landslides.</a:t>
            </a:r>
          </a:p>
        </p:txBody>
      </p:sp>
      <p:sp>
        <p:nvSpPr>
          <p:cNvPr id="6" name="Rectangle 5"/>
          <p:cNvSpPr/>
          <p:nvPr/>
        </p:nvSpPr>
        <p:spPr>
          <a:xfrm>
            <a:off x="3912123" y="1691815"/>
            <a:ext cx="2592372" cy="923330"/>
          </a:xfrm>
          <a:prstGeom prst="rect">
            <a:avLst/>
          </a:prstGeom>
          <a:noFill/>
        </p:spPr>
        <p:txBody>
          <a:bodyPr wrap="square">
            <a:spAutoFit/>
          </a:bodyPr>
          <a:lstStyle/>
          <a:p>
            <a:pPr algn="ctr"/>
            <a:r>
              <a:rPr lang="en-US" dirty="0">
                <a:latin typeface="Times New Roman" panose="02020603050405020304" pitchFamily="18" charset="0"/>
                <a:cs typeface="Times New Roman" panose="02020603050405020304" pitchFamily="18" charset="0"/>
              </a:rPr>
              <a:t>Increasing the area of ​​green spaces in cities or in their vicinity</a:t>
            </a:r>
            <a:r>
              <a:rPr lang="en-US" sz="1600" dirty="0">
                <a:latin typeface="Times New Roman" panose="02020603050405020304" pitchFamily="18" charset="0"/>
                <a:cs typeface="Times New Roman" panose="02020603050405020304" pitchFamily="18" charset="0"/>
              </a:rPr>
              <a:t>.</a:t>
            </a:r>
            <a:endParaRPr lang="ro-RO" sz="1600" dirty="0">
              <a:latin typeface="Times New Roman" panose="02020603050405020304" pitchFamily="18" charset="0"/>
              <a:cs typeface="Times New Roman" panose="02020603050405020304" pitchFamily="18" charset="0"/>
            </a:endParaRPr>
          </a:p>
        </p:txBody>
      </p:sp>
      <p:sp>
        <p:nvSpPr>
          <p:cNvPr id="7" name="Rectangle 6"/>
          <p:cNvSpPr/>
          <p:nvPr/>
        </p:nvSpPr>
        <p:spPr>
          <a:xfrm>
            <a:off x="6760833" y="1516166"/>
            <a:ext cx="2968808" cy="2308324"/>
          </a:xfrm>
          <a:prstGeom prst="rect">
            <a:avLst/>
          </a:prstGeom>
          <a:noFill/>
        </p:spPr>
        <p:txBody>
          <a:bodyPr wrap="square">
            <a:spAutoFit/>
          </a:bodyPr>
          <a:lstStyle/>
          <a:p>
            <a:pPr algn="ctr"/>
            <a:r>
              <a:rPr lang="en-US" dirty="0">
                <a:latin typeface="Times New Roman" panose="02020603050405020304" pitchFamily="18" charset="0"/>
                <a:cs typeface="Times New Roman" panose="02020603050405020304" pitchFamily="18" charset="0"/>
              </a:rPr>
              <a:t>Increasing the level of awareness, responsibility and involvement of citizens in protecting and developing forests and green areas, and promoting their importance, through the presence of volunteers at planting actions.</a:t>
            </a:r>
            <a:endParaRPr lang="ro-RO" dirty="0">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2"/>
          <a:stretch>
            <a:fillRect/>
          </a:stretch>
        </p:blipFill>
        <p:spPr>
          <a:xfrm>
            <a:off x="2463538" y="3999642"/>
            <a:ext cx="5632432" cy="1760135"/>
          </a:xfrm>
          <a:prstGeom prst="rect">
            <a:avLst/>
          </a:prstGeom>
        </p:spPr>
      </p:pic>
    </p:spTree>
    <p:extLst>
      <p:ext uri="{BB962C8B-B14F-4D97-AF65-F5344CB8AC3E}">
        <p14:creationId xmlns:p14="http://schemas.microsoft.com/office/powerpoint/2010/main" val="41505819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82046" y="161796"/>
            <a:ext cx="8191892" cy="2062103"/>
          </a:xfrm>
          <a:prstGeom prst="rect">
            <a:avLst/>
          </a:prstGeom>
          <a:noFill/>
        </p:spPr>
        <p:txBody>
          <a:bodyPr wrap="square">
            <a:spAutoFit/>
          </a:bodyPr>
          <a:lstStyle/>
          <a:p>
            <a:pPr algn="just"/>
            <a:r>
              <a:rPr lang="en-US" sz="1600" dirty="0">
                <a:latin typeface="Times New Roman" panose="02020603050405020304" pitchFamily="18" charset="0"/>
                <a:cs typeface="Times New Roman" panose="02020603050405020304" pitchFamily="18" charset="0"/>
              </a:rPr>
              <a:t>The Association for the Conservation of Biological Diversity (ACDB) works to conserve wildlife species and their habitat. ACDB works for:</a:t>
            </a:r>
          </a:p>
          <a:p>
            <a:pPr algn="just"/>
            <a:r>
              <a:rPr lang="en-US" sz="1600" dirty="0">
                <a:latin typeface="Times New Roman" panose="02020603050405020304" pitchFamily="18" charset="0"/>
                <a:cs typeface="Times New Roman" panose="02020603050405020304" pitchFamily="18" charset="0"/>
              </a:rPr>
              <a:t>• Maintaining healthy bear, wolf, lynx, otter and wild cat populations in the wild</a:t>
            </a:r>
          </a:p>
          <a:p>
            <a:pPr algn="just"/>
            <a:r>
              <a:rPr lang="en-US" sz="1600" dirty="0">
                <a:latin typeface="Times New Roman" panose="02020603050405020304" pitchFamily="18" charset="0"/>
                <a:cs typeface="Times New Roman" panose="02020603050405020304" pitchFamily="18" charset="0"/>
              </a:rPr>
              <a:t>• Educating the public about the benefits of having large carnivores in the wild</a:t>
            </a:r>
          </a:p>
          <a:p>
            <a:pPr algn="just"/>
            <a:r>
              <a:rPr lang="en-US" sz="1600" dirty="0">
                <a:latin typeface="Times New Roman" panose="02020603050405020304" pitchFamily="18" charset="0"/>
                <a:cs typeface="Times New Roman" panose="02020603050405020304" pitchFamily="18" charset="0"/>
              </a:rPr>
              <a:t>• Conserving key protected areas for both species and local communities</a:t>
            </a:r>
          </a:p>
          <a:p>
            <a:pPr algn="just"/>
            <a:r>
              <a:rPr lang="en-US" sz="1600" dirty="0">
                <a:latin typeface="Times New Roman" panose="02020603050405020304" pitchFamily="18" charset="0"/>
                <a:cs typeface="Times New Roman" panose="02020603050405020304" pitchFamily="18" charset="0"/>
              </a:rPr>
              <a:t>• Creating sustainable tourism based on natural values ​​and contributing to nature conservation</a:t>
            </a:r>
          </a:p>
          <a:p>
            <a:pPr algn="just"/>
            <a:r>
              <a:rPr lang="en-US" sz="1600" dirty="0">
                <a:latin typeface="Times New Roman" panose="02020603050405020304" pitchFamily="18" charset="0"/>
                <a:cs typeface="Times New Roman" panose="02020603050405020304" pitchFamily="18" charset="0"/>
              </a:rPr>
              <a:t>• Rescue and treatment of injured or sick wild animals and their reintroduction into the natural environment</a:t>
            </a:r>
            <a:endParaRPr lang="ro-RO" sz="1600" dirty="0">
              <a:latin typeface="Times New Roman" panose="02020603050405020304" pitchFamily="18" charset="0"/>
              <a:cs typeface="Times New Roman" panose="02020603050405020304" pitchFamily="18" charset="0"/>
            </a:endParaRPr>
          </a:p>
        </p:txBody>
      </p:sp>
      <p:sp>
        <p:nvSpPr>
          <p:cNvPr id="3" name="Rectangle 2"/>
          <p:cNvSpPr/>
          <p:nvPr/>
        </p:nvSpPr>
        <p:spPr>
          <a:xfrm>
            <a:off x="1282046" y="2577214"/>
            <a:ext cx="2463145" cy="2062103"/>
          </a:xfrm>
          <a:prstGeom prst="rect">
            <a:avLst/>
          </a:prstGeom>
          <a:noFill/>
        </p:spPr>
        <p:txBody>
          <a:bodyPr wrap="square">
            <a:spAutoFit/>
          </a:bodyPr>
          <a:lstStyle/>
          <a:p>
            <a:pPr algn="ctr"/>
            <a:r>
              <a:rPr lang="en-US" sz="1600" dirty="0">
                <a:latin typeface="Times New Roman" panose="02020603050405020304" pitchFamily="18" charset="0"/>
                <a:cs typeface="Times New Roman" panose="02020603050405020304" pitchFamily="18" charset="0"/>
              </a:rPr>
              <a:t>VISION</a:t>
            </a:r>
          </a:p>
          <a:p>
            <a:pPr algn="ctr"/>
            <a:r>
              <a:rPr lang="en-US" sz="1600" dirty="0">
                <a:latin typeface="Times New Roman" panose="02020603050405020304" pitchFamily="18" charset="0"/>
                <a:cs typeface="Times New Roman" panose="02020603050405020304" pitchFamily="18" charset="0"/>
              </a:rPr>
              <a:t>Our vision is that of a world where the values ​​of biological diversity are recognized and preserved and where caring for nature is an important part of people's everyday lives.</a:t>
            </a:r>
            <a:endParaRPr lang="ro-RO" sz="1600" dirty="0">
              <a:latin typeface="Times New Roman" panose="02020603050405020304" pitchFamily="18" charset="0"/>
              <a:cs typeface="Times New Roman" panose="02020603050405020304" pitchFamily="18" charset="0"/>
            </a:endParaRPr>
          </a:p>
        </p:txBody>
      </p:sp>
      <p:sp>
        <p:nvSpPr>
          <p:cNvPr id="4" name="Rectangle 3"/>
          <p:cNvSpPr/>
          <p:nvPr/>
        </p:nvSpPr>
        <p:spPr>
          <a:xfrm>
            <a:off x="6843860" y="2577214"/>
            <a:ext cx="2630078" cy="2062103"/>
          </a:xfrm>
          <a:prstGeom prst="rect">
            <a:avLst/>
          </a:prstGeom>
          <a:noFill/>
        </p:spPr>
        <p:txBody>
          <a:bodyPr wrap="square">
            <a:spAutoFit/>
          </a:bodyPr>
          <a:lstStyle/>
          <a:p>
            <a:pPr algn="ctr"/>
            <a:r>
              <a:rPr lang="en-US" sz="1600" dirty="0">
                <a:latin typeface="Times New Roman" panose="02020603050405020304" pitchFamily="18" charset="0"/>
                <a:cs typeface="Times New Roman" panose="02020603050405020304" pitchFamily="18" charset="0"/>
              </a:rPr>
              <a:t>MISSION</a:t>
            </a:r>
          </a:p>
          <a:p>
            <a:pPr algn="ctr"/>
            <a:r>
              <a:rPr lang="en-US" sz="1600" dirty="0">
                <a:latin typeface="Times New Roman" panose="02020603050405020304" pitchFamily="18" charset="0"/>
                <a:cs typeface="Times New Roman" panose="02020603050405020304" pitchFamily="18" charset="0"/>
              </a:rPr>
              <a:t>ACDB fights for the conservation of threatened species and habitats and works with local communities for sustainable development based on respect for nature.</a:t>
            </a:r>
            <a:endParaRPr lang="ro-RO" sz="1600" dirty="0">
              <a:latin typeface="Times New Roman" panose="02020603050405020304" pitchFamily="18" charset="0"/>
              <a:cs typeface="Times New Roman" panose="02020603050405020304" pitchFamily="18" charset="0"/>
            </a:endParaRPr>
          </a:p>
        </p:txBody>
      </p:sp>
      <p:sp>
        <p:nvSpPr>
          <p:cNvPr id="5" name="Rectangle 4"/>
          <p:cNvSpPr/>
          <p:nvPr/>
        </p:nvSpPr>
        <p:spPr>
          <a:xfrm>
            <a:off x="3782491" y="5968681"/>
            <a:ext cx="3191002" cy="523220"/>
          </a:xfrm>
          <a:prstGeom prst="rect">
            <a:avLst/>
          </a:prstGeom>
        </p:spPr>
        <p:txBody>
          <a:bodyPr wrap="none">
            <a:spAutoFit/>
          </a:bodyPr>
          <a:lstStyle/>
          <a:p>
            <a:r>
              <a:rPr lang="ro-RO" sz="2800" dirty="0">
                <a:latin typeface="Times New Roman" panose="02020603050405020304" pitchFamily="18" charset="0"/>
                <a:cs typeface="Times New Roman" panose="02020603050405020304" pitchFamily="18" charset="0"/>
              </a:rPr>
              <a:t>https://www.acdb.ro/</a:t>
            </a:r>
          </a:p>
        </p:txBody>
      </p:sp>
      <p:pic>
        <p:nvPicPr>
          <p:cNvPr id="6" name="Picture 5"/>
          <p:cNvPicPr>
            <a:picLocks noChangeAspect="1"/>
          </p:cNvPicPr>
          <p:nvPr/>
        </p:nvPicPr>
        <p:blipFill>
          <a:blip r:embed="rId2"/>
          <a:stretch>
            <a:fillRect/>
          </a:stretch>
        </p:blipFill>
        <p:spPr>
          <a:xfrm>
            <a:off x="4176075" y="2549536"/>
            <a:ext cx="2314835" cy="2089781"/>
          </a:xfrm>
          <a:prstGeom prst="rect">
            <a:avLst/>
          </a:prstGeom>
        </p:spPr>
      </p:pic>
    </p:spTree>
    <p:extLst>
      <p:ext uri="{BB962C8B-B14F-4D97-AF65-F5344CB8AC3E}">
        <p14:creationId xmlns:p14="http://schemas.microsoft.com/office/powerpoint/2010/main" val="34008268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26483" y="2373787"/>
            <a:ext cx="2642254" cy="2554545"/>
          </a:xfrm>
          <a:prstGeom prst="rect">
            <a:avLst/>
          </a:prstGeom>
          <a:noFill/>
        </p:spPr>
        <p:txBody>
          <a:bodyPr wrap="square">
            <a:spAutoFit/>
          </a:bodyPr>
          <a:lstStyle/>
          <a:p>
            <a:pPr algn="ctr"/>
            <a:r>
              <a:rPr lang="en-US" sz="1600" dirty="0">
                <a:latin typeface="Times New Roman" panose="02020603050405020304" pitchFamily="18" charset="0"/>
                <a:cs typeface="Times New Roman" panose="02020603050405020304" pitchFamily="18" charset="0"/>
              </a:rPr>
              <a:t>Our mission</a:t>
            </a:r>
          </a:p>
          <a:p>
            <a:pPr algn="ctr"/>
            <a:r>
              <a:rPr lang="en-US" sz="1600" dirty="0">
                <a:latin typeface="Times New Roman" panose="02020603050405020304" pitchFamily="18" charset="0"/>
                <a:cs typeface="Times New Roman" panose="02020603050405020304" pitchFamily="18" charset="0"/>
              </a:rPr>
              <a:t>We want to make Europe a wilder place, with more space for wild nature, wild animals and natural processes. Returning to the variety of life, we will continue to explore new ways for people to enjoy and make a fair living from the wild.</a:t>
            </a:r>
            <a:endParaRPr lang="ro-RO" sz="1600" dirty="0">
              <a:latin typeface="Times New Roman" panose="02020603050405020304" pitchFamily="18" charset="0"/>
              <a:cs typeface="Times New Roman" panose="02020603050405020304" pitchFamily="18" charset="0"/>
            </a:endParaRPr>
          </a:p>
        </p:txBody>
      </p:sp>
      <p:sp>
        <p:nvSpPr>
          <p:cNvPr id="3" name="Rectangle 2"/>
          <p:cNvSpPr/>
          <p:nvPr/>
        </p:nvSpPr>
        <p:spPr>
          <a:xfrm>
            <a:off x="7020219" y="2439958"/>
            <a:ext cx="2566840" cy="1815882"/>
          </a:xfrm>
          <a:prstGeom prst="rect">
            <a:avLst/>
          </a:prstGeom>
          <a:noFill/>
        </p:spPr>
        <p:txBody>
          <a:bodyPr wrap="square">
            <a:spAutoFit/>
          </a:bodyPr>
          <a:lstStyle/>
          <a:p>
            <a:pPr algn="ctr"/>
            <a:r>
              <a:rPr lang="en-US" sz="1600" dirty="0">
                <a:latin typeface="Times New Roman" panose="02020603050405020304" pitchFamily="18" charset="0"/>
                <a:cs typeface="Times New Roman" panose="02020603050405020304" pitchFamily="18" charset="0"/>
              </a:rPr>
              <a:t>Our vision</a:t>
            </a:r>
          </a:p>
          <a:p>
            <a:pPr algn="ctr"/>
            <a:r>
              <a:rPr lang="en-US" sz="1600" dirty="0">
                <a:latin typeface="Times New Roman" panose="02020603050405020304" pitchFamily="18" charset="0"/>
                <a:cs typeface="Times New Roman" panose="02020603050405020304" pitchFamily="18" charset="0"/>
              </a:rPr>
              <a:t>Wild nature is recognized as a fundamental part of Europe's heritage and an essential element in a modern, prosperous and healthy society.</a:t>
            </a:r>
            <a:endParaRPr lang="ro-RO" sz="1600" dirty="0">
              <a:latin typeface="Times New Roman" panose="02020603050405020304" pitchFamily="18" charset="0"/>
              <a:cs typeface="Times New Roman" panose="02020603050405020304" pitchFamily="18" charset="0"/>
            </a:endParaRPr>
          </a:p>
        </p:txBody>
      </p:sp>
      <p:sp>
        <p:nvSpPr>
          <p:cNvPr id="4" name="Rectangle 3"/>
          <p:cNvSpPr/>
          <p:nvPr/>
        </p:nvSpPr>
        <p:spPr>
          <a:xfrm>
            <a:off x="2787584" y="219794"/>
            <a:ext cx="4953000" cy="1815882"/>
          </a:xfrm>
          <a:prstGeom prst="rect">
            <a:avLst/>
          </a:prstGeom>
          <a:noFill/>
        </p:spPr>
        <p:txBody>
          <a:bodyPr>
            <a:spAutoFit/>
          </a:bodyPr>
          <a:lstStyle/>
          <a:p>
            <a:pPr algn="ctr"/>
            <a:r>
              <a:rPr lang="en-US" sz="1600" dirty="0" smtClean="0">
                <a:latin typeface="Times New Roman" panose="02020603050405020304" pitchFamily="18" charset="0"/>
                <a:cs typeface="Times New Roman" panose="02020603050405020304" pitchFamily="18" charset="0"/>
              </a:rPr>
              <a:t>	What </a:t>
            </a:r>
            <a:r>
              <a:rPr lang="en-US" sz="1600" dirty="0">
                <a:latin typeface="Times New Roman" panose="02020603050405020304" pitchFamily="18" charset="0"/>
                <a:cs typeface="Times New Roman" panose="02020603050405020304" pitchFamily="18" charset="0"/>
              </a:rPr>
              <a:t>is renaturation</a:t>
            </a:r>
            <a:r>
              <a:rPr lang="en-US" sz="1600" dirty="0" smtClean="0">
                <a:latin typeface="Times New Roman" panose="02020603050405020304" pitchFamily="18" charset="0"/>
                <a:cs typeface="Times New Roman" panose="02020603050405020304" pitchFamily="18" charset="0"/>
              </a:rPr>
              <a:t>?		</a:t>
            </a:r>
            <a:endParaRPr lang="en-US" sz="1600" dirty="0">
              <a:latin typeface="Times New Roman" panose="02020603050405020304" pitchFamily="18" charset="0"/>
              <a:cs typeface="Times New Roman" panose="02020603050405020304" pitchFamily="18" charset="0"/>
            </a:endParaRPr>
          </a:p>
          <a:p>
            <a:pPr algn="ctr"/>
            <a:r>
              <a:rPr lang="en-US" sz="1600" dirty="0" smtClean="0">
                <a:latin typeface="Times New Roman" panose="02020603050405020304" pitchFamily="18" charset="0"/>
                <a:cs typeface="Times New Roman" panose="02020603050405020304" pitchFamily="18" charset="0"/>
              </a:rPr>
              <a:t>Renaturation </a:t>
            </a:r>
            <a:r>
              <a:rPr lang="en-US" sz="1600" dirty="0">
                <a:latin typeface="Times New Roman" panose="02020603050405020304" pitchFamily="18" charset="0"/>
                <a:cs typeface="Times New Roman" panose="02020603050405020304" pitchFamily="18" charset="0"/>
              </a:rPr>
              <a:t>is a progressive approach to conservation. It's about letting nature take care of itself, allowing natural processes to shape the land and sea, repair damaged ecosystems and restore degraded landscapes. Through re-education, the natural rhythms of wildlife create wilder and more biodiverse habitats.</a:t>
            </a:r>
            <a:endParaRPr lang="ro-RO" sz="1600"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4056351" y="2718017"/>
            <a:ext cx="2583970" cy="2210315"/>
          </a:xfrm>
          <a:prstGeom prst="rect">
            <a:avLst/>
          </a:prstGeom>
        </p:spPr>
      </p:pic>
      <p:sp>
        <p:nvSpPr>
          <p:cNvPr id="6" name="Rectangle 5"/>
          <p:cNvSpPr/>
          <p:nvPr/>
        </p:nvSpPr>
        <p:spPr>
          <a:xfrm>
            <a:off x="2970128" y="6068963"/>
            <a:ext cx="5333511" cy="523220"/>
          </a:xfrm>
          <a:prstGeom prst="rect">
            <a:avLst/>
          </a:prstGeom>
        </p:spPr>
        <p:txBody>
          <a:bodyPr wrap="none">
            <a:spAutoFit/>
          </a:bodyPr>
          <a:lstStyle/>
          <a:p>
            <a:r>
              <a:rPr lang="ro-RO" sz="2800" dirty="0">
                <a:latin typeface="Times New Roman" panose="02020603050405020304" pitchFamily="18" charset="0"/>
                <a:cs typeface="Times New Roman" panose="02020603050405020304" pitchFamily="18" charset="0"/>
              </a:rPr>
              <a:t>https://rewilding-danube-delta.com/</a:t>
            </a:r>
          </a:p>
        </p:txBody>
      </p:sp>
    </p:spTree>
    <p:extLst>
      <p:ext uri="{BB962C8B-B14F-4D97-AF65-F5344CB8AC3E}">
        <p14:creationId xmlns:p14="http://schemas.microsoft.com/office/powerpoint/2010/main" val="23172544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51729" y="741172"/>
            <a:ext cx="7126664" cy="1754326"/>
          </a:xfrm>
          <a:prstGeom prst="rect">
            <a:avLst/>
          </a:prstGeom>
        </p:spPr>
        <p:txBody>
          <a:bodyPr wrap="square">
            <a:spAutoFit/>
          </a:bodyPr>
          <a:lstStyle/>
          <a:p>
            <a:pPr algn="ctr"/>
            <a:r>
              <a:rPr lang="en-US" dirty="0">
                <a:latin typeface="Times New Roman" panose="02020603050405020304" pitchFamily="18" charset="0"/>
                <a:cs typeface="Times New Roman" panose="02020603050405020304" pitchFamily="18" charset="0"/>
              </a:rPr>
              <a:t>In Romania we now have approximately 7 million hectares of forests. Our mission is to conserve them to maintain our biodiversity, climate and increase human well-being.</a:t>
            </a:r>
          </a:p>
          <a:p>
            <a:pPr algn="ctr"/>
            <a:r>
              <a:rPr lang="en-US" dirty="0">
                <a:latin typeface="Times New Roman" panose="02020603050405020304" pitchFamily="18" charset="0"/>
                <a:cs typeface="Times New Roman" panose="02020603050405020304" pitchFamily="18" charset="0"/>
              </a:rPr>
              <a:t>That is why there is an NGO-backed campaign against deforestation and forest degradation, which are critical threats to the planet, wildlife and the millions of people who directly or indirectly depend on them for survival.</a:t>
            </a:r>
          </a:p>
        </p:txBody>
      </p:sp>
      <p:pic>
        <p:nvPicPr>
          <p:cNvPr id="3" name="Picture 2"/>
          <p:cNvPicPr>
            <a:picLocks noChangeAspect="1"/>
          </p:cNvPicPr>
          <p:nvPr/>
        </p:nvPicPr>
        <p:blipFill>
          <a:blip r:embed="rId2"/>
          <a:stretch>
            <a:fillRect/>
          </a:stretch>
        </p:blipFill>
        <p:spPr>
          <a:xfrm>
            <a:off x="4161198" y="3918946"/>
            <a:ext cx="2041639" cy="2484824"/>
          </a:xfrm>
          <a:prstGeom prst="rect">
            <a:avLst/>
          </a:prstGeom>
        </p:spPr>
      </p:pic>
      <p:pic>
        <p:nvPicPr>
          <p:cNvPr id="4" name="Picture 3"/>
          <p:cNvPicPr>
            <a:picLocks noChangeAspect="1"/>
          </p:cNvPicPr>
          <p:nvPr/>
        </p:nvPicPr>
        <p:blipFill>
          <a:blip r:embed="rId3"/>
          <a:stretch>
            <a:fillRect/>
          </a:stretch>
        </p:blipFill>
        <p:spPr>
          <a:xfrm>
            <a:off x="968873" y="2656119"/>
            <a:ext cx="2811275" cy="2124191"/>
          </a:xfrm>
          <a:prstGeom prst="rect">
            <a:avLst/>
          </a:prstGeom>
        </p:spPr>
      </p:pic>
      <p:pic>
        <p:nvPicPr>
          <p:cNvPr id="5" name="Picture 4"/>
          <p:cNvPicPr>
            <a:picLocks noChangeAspect="1"/>
          </p:cNvPicPr>
          <p:nvPr/>
        </p:nvPicPr>
        <p:blipFill>
          <a:blip r:embed="rId4"/>
          <a:stretch>
            <a:fillRect/>
          </a:stretch>
        </p:blipFill>
        <p:spPr>
          <a:xfrm>
            <a:off x="6488209" y="2656119"/>
            <a:ext cx="2759486" cy="2249505"/>
          </a:xfrm>
          <a:prstGeom prst="rect">
            <a:avLst/>
          </a:prstGeom>
        </p:spPr>
      </p:pic>
    </p:spTree>
    <p:extLst>
      <p:ext uri="{BB962C8B-B14F-4D97-AF65-F5344CB8AC3E}">
        <p14:creationId xmlns:p14="http://schemas.microsoft.com/office/powerpoint/2010/main" val="20281597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67832" y="462709"/>
            <a:ext cx="4953000" cy="1200329"/>
          </a:xfrm>
          <a:prstGeom prst="rect">
            <a:avLst/>
          </a:prstGeom>
        </p:spPr>
        <p:txBody>
          <a:bodyPr>
            <a:spAutoFit/>
          </a:bodyPr>
          <a:lstStyle/>
          <a:p>
            <a:pPr algn="ctr"/>
            <a:r>
              <a:rPr lang="en-US" dirty="0">
                <a:latin typeface="Times New Roman" panose="02020603050405020304" pitchFamily="18" charset="0"/>
                <a:cs typeface="Times New Roman" panose="02020603050405020304" pitchFamily="18" charset="0"/>
              </a:rPr>
              <a:t>Changing the mentality of a human society has always been the task of education and, in this sense, a campaign to educate the young generation in the ecological spirit has been started worldwide.</a:t>
            </a:r>
          </a:p>
        </p:txBody>
      </p:sp>
      <p:pic>
        <p:nvPicPr>
          <p:cNvPr id="4" name="Picture 3"/>
          <p:cNvPicPr>
            <a:picLocks noChangeAspect="1"/>
          </p:cNvPicPr>
          <p:nvPr/>
        </p:nvPicPr>
        <p:blipFill>
          <a:blip r:embed="rId2"/>
          <a:stretch>
            <a:fillRect/>
          </a:stretch>
        </p:blipFill>
        <p:spPr>
          <a:xfrm>
            <a:off x="7262824" y="223897"/>
            <a:ext cx="2054530" cy="2743438"/>
          </a:xfrm>
          <a:prstGeom prst="rect">
            <a:avLst/>
          </a:prstGeom>
        </p:spPr>
      </p:pic>
      <p:pic>
        <p:nvPicPr>
          <p:cNvPr id="5" name="Picture 4"/>
          <p:cNvPicPr>
            <a:picLocks noChangeAspect="1"/>
          </p:cNvPicPr>
          <p:nvPr/>
        </p:nvPicPr>
        <p:blipFill>
          <a:blip r:embed="rId3"/>
          <a:stretch>
            <a:fillRect/>
          </a:stretch>
        </p:blipFill>
        <p:spPr>
          <a:xfrm>
            <a:off x="224881" y="1920834"/>
            <a:ext cx="3121423" cy="3676207"/>
          </a:xfrm>
          <a:prstGeom prst="rect">
            <a:avLst/>
          </a:prstGeom>
        </p:spPr>
      </p:pic>
      <p:pic>
        <p:nvPicPr>
          <p:cNvPr id="6" name="Picture 5"/>
          <p:cNvPicPr>
            <a:picLocks noChangeAspect="1"/>
          </p:cNvPicPr>
          <p:nvPr/>
        </p:nvPicPr>
        <p:blipFill>
          <a:blip r:embed="rId4"/>
          <a:stretch>
            <a:fillRect/>
          </a:stretch>
        </p:blipFill>
        <p:spPr>
          <a:xfrm>
            <a:off x="4821397" y="3636141"/>
            <a:ext cx="2145978" cy="2859272"/>
          </a:xfrm>
          <a:prstGeom prst="rect">
            <a:avLst/>
          </a:prstGeom>
        </p:spPr>
      </p:pic>
      <p:sp>
        <p:nvSpPr>
          <p:cNvPr id="7" name="Rectangle 6"/>
          <p:cNvSpPr/>
          <p:nvPr/>
        </p:nvSpPr>
        <p:spPr>
          <a:xfrm>
            <a:off x="3346304" y="1920834"/>
            <a:ext cx="3621071" cy="1200329"/>
          </a:xfrm>
          <a:prstGeom prst="rect">
            <a:avLst/>
          </a:prstGeom>
        </p:spPr>
        <p:txBody>
          <a:bodyPr wrap="square">
            <a:spAutoFit/>
          </a:bodyPr>
          <a:lstStyle/>
          <a:p>
            <a:pPr algn="ctr"/>
            <a:r>
              <a:rPr lang="en-US" dirty="0">
                <a:latin typeface="Times New Roman" panose="02020603050405020304" pitchFamily="18" charset="0"/>
                <a:cs typeface="Times New Roman" panose="02020603050405020304" pitchFamily="18" charset="0"/>
              </a:rPr>
              <a:t>The children learned to love the trees, to receive from their energy, they enjoyed playing without the dangers of the street.</a:t>
            </a:r>
          </a:p>
        </p:txBody>
      </p:sp>
    </p:spTree>
    <p:extLst>
      <p:ext uri="{BB962C8B-B14F-4D97-AF65-F5344CB8AC3E}">
        <p14:creationId xmlns:p14="http://schemas.microsoft.com/office/powerpoint/2010/main" val="9211844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71600" y="668961"/>
            <a:ext cx="8308428" cy="646331"/>
          </a:xfrm>
          <a:prstGeom prst="rect">
            <a:avLst/>
          </a:prstGeom>
        </p:spPr>
        <p:txBody>
          <a:bodyPr wrap="square">
            <a:spAutoFit/>
          </a:bodyPr>
          <a:lstStyle/>
          <a:p>
            <a:r>
              <a:rPr lang="en-US" dirty="0"/>
              <a:t> </a:t>
            </a:r>
            <a:r>
              <a:rPr lang="en-US" dirty="0" smtClean="0"/>
              <a:t>ASAP </a:t>
            </a:r>
            <a:r>
              <a:rPr lang="en-US" dirty="0"/>
              <a:t>is a social responsibility program that seeks to generate change in children's behavior towards plastic, from use to separate collection and recycling.</a:t>
            </a:r>
            <a:endParaRPr lang="ro-RO" dirty="0"/>
          </a:p>
        </p:txBody>
      </p:sp>
      <p:sp>
        <p:nvSpPr>
          <p:cNvPr id="5" name="Rectangle 4"/>
          <p:cNvSpPr/>
          <p:nvPr/>
        </p:nvSpPr>
        <p:spPr>
          <a:xfrm>
            <a:off x="1371600" y="1503455"/>
            <a:ext cx="8150772" cy="923330"/>
          </a:xfrm>
          <a:prstGeom prst="rect">
            <a:avLst/>
          </a:prstGeom>
        </p:spPr>
        <p:txBody>
          <a:bodyPr wrap="square">
            <a:spAutoFit/>
          </a:bodyPr>
          <a:lstStyle/>
          <a:p>
            <a:r>
              <a:rPr lang="en-US" dirty="0"/>
              <a:t>On the occasion of the "Green Week" national program, ASAP makes available to all educational units a kit of activities that teachers can carry out in classes, on the days dedicated to the program.</a:t>
            </a:r>
            <a:endParaRPr lang="ro-RO" dirty="0"/>
          </a:p>
        </p:txBody>
      </p:sp>
      <p:sp>
        <p:nvSpPr>
          <p:cNvPr id="6" name="Rectangle 5"/>
          <p:cNvSpPr/>
          <p:nvPr/>
        </p:nvSpPr>
        <p:spPr>
          <a:xfrm>
            <a:off x="1308538" y="2614948"/>
            <a:ext cx="8371490" cy="1200329"/>
          </a:xfrm>
          <a:prstGeom prst="rect">
            <a:avLst/>
          </a:prstGeom>
        </p:spPr>
        <p:txBody>
          <a:bodyPr wrap="square">
            <a:spAutoFit/>
          </a:bodyPr>
          <a:lstStyle/>
          <a:p>
            <a:r>
              <a:rPr lang="en-US" dirty="0"/>
              <a:t>The ASAP kit contains:</a:t>
            </a:r>
          </a:p>
          <a:p>
            <a:r>
              <a:rPr lang="en-US" dirty="0"/>
              <a:t>-Separate collection guide: a presentation with basic information about separate collection and the recycling process, a presentation intended for the teacher to be given in class.</a:t>
            </a:r>
            <a:endParaRPr lang="ro-RO" dirty="0"/>
          </a:p>
        </p:txBody>
      </p:sp>
      <p:sp>
        <p:nvSpPr>
          <p:cNvPr id="7" name="Rectangle 6"/>
          <p:cNvSpPr/>
          <p:nvPr/>
        </p:nvSpPr>
        <p:spPr>
          <a:xfrm>
            <a:off x="1371599" y="4003440"/>
            <a:ext cx="3502059" cy="1754326"/>
          </a:xfrm>
          <a:prstGeom prst="rect">
            <a:avLst/>
          </a:prstGeom>
        </p:spPr>
        <p:txBody>
          <a:bodyPr wrap="square">
            <a:spAutoFit/>
          </a:bodyPr>
          <a:lstStyle/>
          <a:p>
            <a:r>
              <a:rPr lang="en-US" dirty="0"/>
              <a:t>- Activity plans: a series of activities for teachers to do with students. There are four important activities: two in the form of a game, an imagination exercise and a practical activity.</a:t>
            </a:r>
            <a:endParaRPr lang="ro-RO" dirty="0"/>
          </a:p>
        </p:txBody>
      </p:sp>
      <p:pic>
        <p:nvPicPr>
          <p:cNvPr id="2" name="Picture 1"/>
          <p:cNvPicPr>
            <a:picLocks noChangeAspect="1"/>
          </p:cNvPicPr>
          <p:nvPr/>
        </p:nvPicPr>
        <p:blipFill>
          <a:blip r:embed="rId2"/>
          <a:stretch>
            <a:fillRect/>
          </a:stretch>
        </p:blipFill>
        <p:spPr>
          <a:xfrm>
            <a:off x="5156461" y="3726440"/>
            <a:ext cx="4521572" cy="2740347"/>
          </a:xfrm>
          <a:prstGeom prst="rect">
            <a:avLst/>
          </a:prstGeom>
        </p:spPr>
      </p:pic>
    </p:spTree>
    <p:extLst>
      <p:ext uri="{BB962C8B-B14F-4D97-AF65-F5344CB8AC3E}">
        <p14:creationId xmlns:p14="http://schemas.microsoft.com/office/powerpoint/2010/main" val="21155069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54710" y="528696"/>
            <a:ext cx="4953000" cy="1200329"/>
          </a:xfrm>
          <a:prstGeom prst="rect">
            <a:avLst/>
          </a:prstGeom>
        </p:spPr>
        <p:txBody>
          <a:bodyPr>
            <a:spAutoFit/>
          </a:bodyPr>
          <a:lstStyle/>
          <a:p>
            <a:pPr algn="ctr"/>
            <a:r>
              <a:rPr lang="en-US" dirty="0">
                <a:latin typeface="Times New Roman" panose="02020603050405020304" pitchFamily="18" charset="0"/>
                <a:cs typeface="Times New Roman" panose="02020603050405020304" pitchFamily="18" charset="0"/>
              </a:rPr>
              <a:t>Projects on ecological themes were prioritized for our educational efforts, being carried out according to the specific age of the children in our kindergarten.. </a:t>
            </a:r>
          </a:p>
        </p:txBody>
      </p:sp>
      <p:pic>
        <p:nvPicPr>
          <p:cNvPr id="3" name="Picture 2"/>
          <p:cNvPicPr>
            <a:picLocks noChangeAspect="1"/>
          </p:cNvPicPr>
          <p:nvPr/>
        </p:nvPicPr>
        <p:blipFill>
          <a:blip r:embed="rId2"/>
          <a:stretch>
            <a:fillRect/>
          </a:stretch>
        </p:blipFill>
        <p:spPr>
          <a:xfrm>
            <a:off x="184590" y="1648540"/>
            <a:ext cx="3072650" cy="3090940"/>
          </a:xfrm>
          <a:prstGeom prst="rect">
            <a:avLst/>
          </a:prstGeom>
        </p:spPr>
      </p:pic>
      <p:pic>
        <p:nvPicPr>
          <p:cNvPr id="4" name="Picture 3"/>
          <p:cNvPicPr>
            <a:picLocks noChangeAspect="1"/>
          </p:cNvPicPr>
          <p:nvPr/>
        </p:nvPicPr>
        <p:blipFill>
          <a:blip r:embed="rId3"/>
          <a:stretch>
            <a:fillRect/>
          </a:stretch>
        </p:blipFill>
        <p:spPr>
          <a:xfrm>
            <a:off x="3412108" y="1819673"/>
            <a:ext cx="2572735" cy="2145978"/>
          </a:xfrm>
          <a:prstGeom prst="rect">
            <a:avLst/>
          </a:prstGeom>
        </p:spPr>
      </p:pic>
      <p:pic>
        <p:nvPicPr>
          <p:cNvPr id="5" name="Picture 4"/>
          <p:cNvPicPr>
            <a:picLocks noChangeAspect="1"/>
          </p:cNvPicPr>
          <p:nvPr/>
        </p:nvPicPr>
        <p:blipFill>
          <a:blip r:embed="rId4"/>
          <a:stretch>
            <a:fillRect/>
          </a:stretch>
        </p:blipFill>
        <p:spPr>
          <a:xfrm>
            <a:off x="1537303" y="5126618"/>
            <a:ext cx="2645893" cy="1487553"/>
          </a:xfrm>
          <a:prstGeom prst="rect">
            <a:avLst/>
          </a:prstGeom>
        </p:spPr>
      </p:pic>
      <p:pic>
        <p:nvPicPr>
          <p:cNvPr id="6" name="Picture 5"/>
          <p:cNvPicPr>
            <a:picLocks noChangeAspect="1"/>
          </p:cNvPicPr>
          <p:nvPr/>
        </p:nvPicPr>
        <p:blipFill>
          <a:blip r:embed="rId5"/>
          <a:stretch>
            <a:fillRect/>
          </a:stretch>
        </p:blipFill>
        <p:spPr>
          <a:xfrm>
            <a:off x="6733620" y="557535"/>
            <a:ext cx="2377646" cy="2871465"/>
          </a:xfrm>
          <a:prstGeom prst="rect">
            <a:avLst/>
          </a:prstGeom>
        </p:spPr>
      </p:pic>
      <p:sp>
        <p:nvSpPr>
          <p:cNvPr id="8" name="Rectangle 7"/>
          <p:cNvSpPr/>
          <p:nvPr/>
        </p:nvSpPr>
        <p:spPr>
          <a:xfrm>
            <a:off x="4324153" y="4640762"/>
            <a:ext cx="4612457" cy="1754326"/>
          </a:xfrm>
          <a:prstGeom prst="rect">
            <a:avLst/>
          </a:prstGeom>
        </p:spPr>
        <p:txBody>
          <a:bodyPr wrap="square">
            <a:spAutoFit/>
          </a:bodyPr>
          <a:lstStyle/>
          <a:p>
            <a:pPr algn="ctr"/>
            <a:r>
              <a:rPr lang="en-US" dirty="0" smtClean="0">
                <a:latin typeface="Times New Roman" panose="02020603050405020304" pitchFamily="18" charset="0"/>
                <a:cs typeface="Times New Roman" panose="02020603050405020304" pitchFamily="18" charset="0"/>
              </a:rPr>
              <a:t>,,Little </a:t>
            </a:r>
            <a:r>
              <a:rPr lang="en-US" dirty="0">
                <a:latin typeface="Times New Roman" panose="02020603050405020304" pitchFamily="18" charset="0"/>
                <a:cs typeface="Times New Roman" panose="02020603050405020304" pitchFamily="18" charset="0"/>
              </a:rPr>
              <a:t>scouts", "Friendship tree", "Little ecologist" "Create </a:t>
            </a:r>
            <a:r>
              <a:rPr lang="en-US" dirty="0" smtClean="0">
                <a:latin typeface="Times New Roman" panose="02020603050405020304" pitchFamily="18" charset="0"/>
                <a:cs typeface="Times New Roman" panose="02020603050405020304" pitchFamily="18" charset="0"/>
              </a:rPr>
              <a:t>„ eco</a:t>
            </a:r>
            <a:r>
              <a:rPr lang="en-US" dirty="0">
                <a:latin typeface="Times New Roman" panose="02020603050405020304" pitchFamily="18" charset="0"/>
                <a:cs typeface="Times New Roman" panose="02020603050405020304" pitchFamily="18" charset="0"/>
              </a:rPr>
              <a:t>" are projects of the soul that were carried out at the local and national level and which contributed to the initial formation of positive behaviors towards protecting the environment!</a:t>
            </a:r>
          </a:p>
        </p:txBody>
      </p:sp>
    </p:spTree>
    <p:extLst>
      <p:ext uri="{BB962C8B-B14F-4D97-AF65-F5344CB8AC3E}">
        <p14:creationId xmlns:p14="http://schemas.microsoft.com/office/powerpoint/2010/main" val="26440568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64137" y="264746"/>
            <a:ext cx="4395640" cy="1477328"/>
          </a:xfrm>
          <a:prstGeom prst="rect">
            <a:avLst/>
          </a:prstGeom>
        </p:spPr>
        <p:txBody>
          <a:bodyPr wrap="square">
            <a:spAutoFit/>
          </a:bodyPr>
          <a:lstStyle/>
          <a:p>
            <a:pPr algn="ctr"/>
            <a:r>
              <a:rPr lang="en-US" dirty="0">
                <a:latin typeface="Times New Roman" panose="02020603050405020304" pitchFamily="18" charset="0"/>
                <a:cs typeface="Times New Roman" panose="02020603050405020304" pitchFamily="18" charset="0"/>
              </a:rPr>
              <a:t>Starting from the premise that you first tidy up your own garden, the children learned that keeping clean, following the rules of waste separation are the first actions to save the blue planet.</a:t>
            </a:r>
          </a:p>
        </p:txBody>
      </p:sp>
      <p:pic>
        <p:nvPicPr>
          <p:cNvPr id="3" name="Picture 2"/>
          <p:cNvPicPr>
            <a:picLocks noChangeAspect="1"/>
          </p:cNvPicPr>
          <p:nvPr/>
        </p:nvPicPr>
        <p:blipFill>
          <a:blip r:embed="rId2"/>
          <a:stretch>
            <a:fillRect/>
          </a:stretch>
        </p:blipFill>
        <p:spPr>
          <a:xfrm>
            <a:off x="729766" y="2012524"/>
            <a:ext cx="2036240" cy="2286198"/>
          </a:xfrm>
          <a:prstGeom prst="rect">
            <a:avLst/>
          </a:prstGeom>
        </p:spPr>
      </p:pic>
      <p:pic>
        <p:nvPicPr>
          <p:cNvPr id="4" name="Picture 3"/>
          <p:cNvPicPr>
            <a:picLocks noChangeAspect="1"/>
          </p:cNvPicPr>
          <p:nvPr/>
        </p:nvPicPr>
        <p:blipFill>
          <a:blip r:embed="rId3"/>
          <a:stretch>
            <a:fillRect/>
          </a:stretch>
        </p:blipFill>
        <p:spPr>
          <a:xfrm>
            <a:off x="3365365" y="2030813"/>
            <a:ext cx="3005588" cy="2249619"/>
          </a:xfrm>
          <a:prstGeom prst="rect">
            <a:avLst/>
          </a:prstGeom>
        </p:spPr>
      </p:pic>
      <p:pic>
        <p:nvPicPr>
          <p:cNvPr id="5" name="Picture 4"/>
          <p:cNvPicPr>
            <a:picLocks noChangeAspect="1"/>
          </p:cNvPicPr>
          <p:nvPr/>
        </p:nvPicPr>
        <p:blipFill>
          <a:blip r:embed="rId4"/>
          <a:stretch>
            <a:fillRect/>
          </a:stretch>
        </p:blipFill>
        <p:spPr>
          <a:xfrm>
            <a:off x="6597197" y="165570"/>
            <a:ext cx="2810754" cy="2990052"/>
          </a:xfrm>
          <a:prstGeom prst="rect">
            <a:avLst/>
          </a:prstGeom>
        </p:spPr>
      </p:pic>
      <p:pic>
        <p:nvPicPr>
          <p:cNvPr id="6" name="Picture 5"/>
          <p:cNvPicPr>
            <a:picLocks noChangeAspect="1"/>
          </p:cNvPicPr>
          <p:nvPr/>
        </p:nvPicPr>
        <p:blipFill>
          <a:blip r:embed="rId5"/>
          <a:stretch>
            <a:fillRect/>
          </a:stretch>
        </p:blipFill>
        <p:spPr>
          <a:xfrm>
            <a:off x="1676312" y="4569172"/>
            <a:ext cx="1509947" cy="2009994"/>
          </a:xfrm>
          <a:prstGeom prst="rect">
            <a:avLst/>
          </a:prstGeom>
        </p:spPr>
      </p:pic>
      <p:pic>
        <p:nvPicPr>
          <p:cNvPr id="7" name="Picture 6"/>
          <p:cNvPicPr>
            <a:picLocks noChangeAspect="1"/>
          </p:cNvPicPr>
          <p:nvPr/>
        </p:nvPicPr>
        <p:blipFill>
          <a:blip r:embed="rId6"/>
          <a:stretch>
            <a:fillRect/>
          </a:stretch>
        </p:blipFill>
        <p:spPr>
          <a:xfrm>
            <a:off x="4185501" y="4659313"/>
            <a:ext cx="1442302" cy="1919853"/>
          </a:xfrm>
          <a:prstGeom prst="rect">
            <a:avLst/>
          </a:prstGeom>
        </p:spPr>
      </p:pic>
      <p:pic>
        <p:nvPicPr>
          <p:cNvPr id="8" name="Picture 7"/>
          <p:cNvPicPr>
            <a:picLocks noChangeAspect="1"/>
          </p:cNvPicPr>
          <p:nvPr/>
        </p:nvPicPr>
        <p:blipFill>
          <a:blip r:embed="rId7"/>
          <a:stretch>
            <a:fillRect/>
          </a:stretch>
        </p:blipFill>
        <p:spPr>
          <a:xfrm>
            <a:off x="6785733" y="3974349"/>
            <a:ext cx="1905779" cy="2536874"/>
          </a:xfrm>
          <a:prstGeom prst="rect">
            <a:avLst/>
          </a:prstGeom>
        </p:spPr>
      </p:pic>
    </p:spTree>
    <p:extLst>
      <p:ext uri="{BB962C8B-B14F-4D97-AF65-F5344CB8AC3E}">
        <p14:creationId xmlns:p14="http://schemas.microsoft.com/office/powerpoint/2010/main" val="8424371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90381" y="282881"/>
            <a:ext cx="4953000" cy="2031325"/>
          </a:xfrm>
          <a:prstGeom prst="rect">
            <a:avLst/>
          </a:prstGeom>
        </p:spPr>
        <p:txBody>
          <a:bodyPr>
            <a:spAutoFit/>
          </a:bodyPr>
          <a:lstStyle/>
          <a:p>
            <a:pPr algn="ctr"/>
            <a:r>
              <a:rPr lang="en-US" dirty="0">
                <a:latin typeface="Times New Roman" panose="02020603050405020304" pitchFamily="18" charset="0"/>
                <a:cs typeface="Times New Roman" panose="02020603050405020304" pitchFamily="18" charset="0"/>
              </a:rPr>
              <a:t>The constant increase in the percentage of the urban population, recorded both globally and in Romania, has led to people moving away from the natural environment.</a:t>
            </a:r>
          </a:p>
          <a:p>
            <a:pPr algn="ctr"/>
            <a:r>
              <a:rPr lang="en-US" dirty="0">
                <a:latin typeface="Times New Roman" panose="02020603050405020304" pitchFamily="18" charset="0"/>
                <a:cs typeface="Times New Roman" panose="02020603050405020304" pitchFamily="18" charset="0"/>
              </a:rPr>
              <a:t>The </a:t>
            </a:r>
            <a:r>
              <a:rPr lang="en-US" dirty="0" smtClean="0">
                <a:latin typeface="Times New Roman" panose="02020603050405020304" pitchFamily="18" charset="0"/>
                <a:cs typeface="Times New Roman" panose="02020603050405020304" pitchFamily="18" charset="0"/>
              </a:rPr>
              <a:t>teachers ̆encourages </a:t>
            </a:r>
            <a:r>
              <a:rPr lang="en-US" dirty="0">
                <a:latin typeface="Times New Roman" panose="02020603050405020304" pitchFamily="18" charset="0"/>
                <a:cs typeface="Times New Roman" panose="02020603050405020304" pitchFamily="18" charset="0"/>
              </a:rPr>
              <a:t>and helps children to take the first steps in exploring the environment so that tomorrow will Think Green!</a:t>
            </a:r>
          </a:p>
        </p:txBody>
      </p:sp>
      <p:pic>
        <p:nvPicPr>
          <p:cNvPr id="3" name="Picture 2"/>
          <p:cNvPicPr>
            <a:picLocks noChangeAspect="1"/>
          </p:cNvPicPr>
          <p:nvPr/>
        </p:nvPicPr>
        <p:blipFill>
          <a:blip r:embed="rId2"/>
          <a:stretch>
            <a:fillRect/>
          </a:stretch>
        </p:blipFill>
        <p:spPr>
          <a:xfrm>
            <a:off x="6821174" y="282881"/>
            <a:ext cx="2145978" cy="2859272"/>
          </a:xfrm>
          <a:prstGeom prst="rect">
            <a:avLst/>
          </a:prstGeom>
        </p:spPr>
      </p:pic>
      <p:pic>
        <p:nvPicPr>
          <p:cNvPr id="4" name="Picture 3"/>
          <p:cNvPicPr>
            <a:picLocks noChangeAspect="1"/>
          </p:cNvPicPr>
          <p:nvPr/>
        </p:nvPicPr>
        <p:blipFill>
          <a:blip r:embed="rId3"/>
          <a:stretch>
            <a:fillRect/>
          </a:stretch>
        </p:blipFill>
        <p:spPr>
          <a:xfrm>
            <a:off x="1079655" y="2644509"/>
            <a:ext cx="2191766" cy="2926731"/>
          </a:xfrm>
          <a:prstGeom prst="rect">
            <a:avLst/>
          </a:prstGeom>
        </p:spPr>
      </p:pic>
      <p:pic>
        <p:nvPicPr>
          <p:cNvPr id="5" name="Picture 4"/>
          <p:cNvPicPr>
            <a:picLocks noChangeAspect="1"/>
          </p:cNvPicPr>
          <p:nvPr/>
        </p:nvPicPr>
        <p:blipFill>
          <a:blip r:embed="rId4"/>
          <a:stretch>
            <a:fillRect/>
          </a:stretch>
        </p:blipFill>
        <p:spPr>
          <a:xfrm>
            <a:off x="3912124" y="3142153"/>
            <a:ext cx="2168485" cy="2893970"/>
          </a:xfrm>
          <a:prstGeom prst="rect">
            <a:avLst/>
          </a:prstGeom>
        </p:spPr>
      </p:pic>
      <p:pic>
        <p:nvPicPr>
          <p:cNvPr id="6" name="Picture 5"/>
          <p:cNvPicPr>
            <a:picLocks noChangeAspect="1"/>
          </p:cNvPicPr>
          <p:nvPr/>
        </p:nvPicPr>
        <p:blipFill>
          <a:blip r:embed="rId5"/>
          <a:stretch>
            <a:fillRect/>
          </a:stretch>
        </p:blipFill>
        <p:spPr>
          <a:xfrm>
            <a:off x="6721312" y="3694627"/>
            <a:ext cx="2105850" cy="2803372"/>
          </a:xfrm>
          <a:prstGeom prst="rect">
            <a:avLst/>
          </a:prstGeom>
        </p:spPr>
      </p:pic>
    </p:spTree>
    <p:extLst>
      <p:ext uri="{BB962C8B-B14F-4D97-AF65-F5344CB8AC3E}">
        <p14:creationId xmlns:p14="http://schemas.microsoft.com/office/powerpoint/2010/main" val="6650999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26430" y="421379"/>
            <a:ext cx="7346230" cy="1200329"/>
          </a:xfrm>
          <a:prstGeom prst="rect">
            <a:avLst/>
          </a:prstGeom>
          <a:noFill/>
        </p:spPr>
        <p:txBody>
          <a:bodyPr wrap="square">
            <a:spAutoFit/>
          </a:bodyPr>
          <a:lstStyle/>
          <a:p>
            <a:pPr algn="just"/>
            <a:r>
              <a:rPr lang="en-US" dirty="0">
                <a:latin typeface="Times New Roman" panose="02020603050405020304" pitchFamily="18" charset="0"/>
                <a:cs typeface="Times New Roman" panose="02020603050405020304" pitchFamily="18" charset="0"/>
              </a:rPr>
              <a:t>"We plant good deeds in Romania" - is a national afforestation initiative on a voluntary basis, which aims to involve civil society, public institutions, companies and the general public in planting, growing and protecting forests throughout the country.</a:t>
            </a:r>
            <a:endParaRPr lang="ro-RO" dirty="0">
              <a:latin typeface="Times New Roman" panose="02020603050405020304" pitchFamily="18" charset="0"/>
              <a:cs typeface="Times New Roman" panose="02020603050405020304" pitchFamily="18" charset="0"/>
            </a:endParaRPr>
          </a:p>
        </p:txBody>
      </p:sp>
      <p:sp>
        <p:nvSpPr>
          <p:cNvPr id="4" name="Rectangle 3"/>
          <p:cNvSpPr/>
          <p:nvPr/>
        </p:nvSpPr>
        <p:spPr>
          <a:xfrm>
            <a:off x="2736202" y="5949826"/>
            <a:ext cx="5082545" cy="523220"/>
          </a:xfrm>
          <a:prstGeom prst="rect">
            <a:avLst/>
          </a:prstGeom>
        </p:spPr>
        <p:txBody>
          <a:bodyPr wrap="none">
            <a:spAutoFit/>
          </a:bodyPr>
          <a:lstStyle/>
          <a:p>
            <a:r>
              <a:rPr lang="ro-RO" sz="2800" dirty="0">
                <a:latin typeface="Times New Roman" panose="02020603050405020304" pitchFamily="18" charset="0"/>
                <a:cs typeface="Times New Roman" panose="02020603050405020304" pitchFamily="18" charset="0"/>
              </a:rPr>
              <a:t>https://www.plantamfaptebune.ro/</a:t>
            </a:r>
          </a:p>
        </p:txBody>
      </p:sp>
      <p:pic>
        <p:nvPicPr>
          <p:cNvPr id="5" name="Picture 4"/>
          <p:cNvPicPr>
            <a:picLocks noChangeAspect="1"/>
          </p:cNvPicPr>
          <p:nvPr/>
        </p:nvPicPr>
        <p:blipFill>
          <a:blip r:embed="rId2"/>
          <a:stretch>
            <a:fillRect/>
          </a:stretch>
        </p:blipFill>
        <p:spPr>
          <a:xfrm>
            <a:off x="2572074" y="1182397"/>
            <a:ext cx="5661453" cy="3025949"/>
          </a:xfrm>
          <a:prstGeom prst="rect">
            <a:avLst/>
          </a:prstGeom>
        </p:spPr>
      </p:pic>
      <p:sp>
        <p:nvSpPr>
          <p:cNvPr id="6" name="Rectangle 5"/>
          <p:cNvSpPr/>
          <p:nvPr/>
        </p:nvSpPr>
        <p:spPr>
          <a:xfrm>
            <a:off x="1326430" y="4209101"/>
            <a:ext cx="2302890" cy="1200329"/>
          </a:xfrm>
          <a:prstGeom prst="rect">
            <a:avLst/>
          </a:prstGeom>
          <a:noFill/>
        </p:spPr>
        <p:txBody>
          <a:bodyPr wrap="square">
            <a:spAutoFit/>
          </a:bodyPr>
          <a:lstStyle/>
          <a:p>
            <a:pPr algn="ctr"/>
            <a:r>
              <a:rPr lang="en-US" dirty="0">
                <a:latin typeface="Times New Roman" panose="02020603050405020304" pitchFamily="18" charset="0"/>
                <a:cs typeface="Times New Roman" panose="02020603050405020304" pitchFamily="18" charset="0"/>
              </a:rPr>
              <a:t>Vision</a:t>
            </a:r>
          </a:p>
          <a:p>
            <a:pPr algn="ctr"/>
            <a:r>
              <a:rPr lang="en-US" dirty="0">
                <a:latin typeface="Times New Roman" panose="02020603050405020304" pitchFamily="18" charset="0"/>
                <a:cs typeface="Times New Roman" panose="02020603050405020304" pitchFamily="18" charset="0"/>
              </a:rPr>
              <a:t>We can't do it alone, but together we can change Romania!</a:t>
            </a:r>
            <a:endParaRPr lang="ro-RO" dirty="0">
              <a:latin typeface="Times New Roman" panose="02020603050405020304" pitchFamily="18" charset="0"/>
              <a:cs typeface="Times New Roman" panose="02020603050405020304" pitchFamily="18" charset="0"/>
            </a:endParaRPr>
          </a:p>
        </p:txBody>
      </p:sp>
      <p:sp>
        <p:nvSpPr>
          <p:cNvPr id="7" name="Rectangle 6"/>
          <p:cNvSpPr/>
          <p:nvPr/>
        </p:nvSpPr>
        <p:spPr>
          <a:xfrm>
            <a:off x="6644719" y="4087023"/>
            <a:ext cx="2027941" cy="1477328"/>
          </a:xfrm>
          <a:prstGeom prst="rect">
            <a:avLst/>
          </a:prstGeom>
          <a:noFill/>
        </p:spPr>
        <p:txBody>
          <a:bodyPr wrap="square">
            <a:spAutoFit/>
          </a:bodyPr>
          <a:lstStyle/>
          <a:p>
            <a:pPr algn="ctr"/>
            <a:r>
              <a:rPr lang="en-US" dirty="0">
                <a:latin typeface="Times New Roman" panose="02020603050405020304" pitchFamily="18" charset="0"/>
                <a:cs typeface="Times New Roman" panose="02020603050405020304" pitchFamily="18" charset="0"/>
              </a:rPr>
              <a:t>Mission</a:t>
            </a:r>
          </a:p>
          <a:p>
            <a:pPr algn="ctr"/>
            <a:r>
              <a:rPr lang="en-US" dirty="0">
                <a:latin typeface="Times New Roman" panose="02020603050405020304" pitchFamily="18" charset="0"/>
                <a:cs typeface="Times New Roman" panose="02020603050405020304" pitchFamily="18" charset="0"/>
              </a:rPr>
              <a:t>Our mission is to reforest Romania, and you can take part in the change!</a:t>
            </a:r>
            <a:endParaRPr lang="ro-RO"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060077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63898" y="2844786"/>
            <a:ext cx="4953000" cy="923330"/>
          </a:xfrm>
          <a:prstGeom prst="rect">
            <a:avLst/>
          </a:prstGeom>
          <a:noFill/>
        </p:spPr>
        <p:txBody>
          <a:bodyPr>
            <a:spAutoFit/>
          </a:bodyPr>
          <a:lstStyle/>
          <a:p>
            <a:pPr algn="ctr"/>
            <a:r>
              <a:rPr lang="en-US" dirty="0"/>
              <a:t>ASSOCIATION LAND ART</a:t>
            </a:r>
          </a:p>
          <a:p>
            <a:pPr algn="ctr"/>
            <a:r>
              <a:rPr lang="en-US" dirty="0"/>
              <a:t>Welcome to those who are good enough to care and brave enough to act!</a:t>
            </a:r>
            <a:endParaRPr lang="ro-RO" dirty="0"/>
          </a:p>
        </p:txBody>
      </p:sp>
      <p:pic>
        <p:nvPicPr>
          <p:cNvPr id="3" name="Picture 2"/>
          <p:cNvPicPr>
            <a:picLocks noChangeAspect="1"/>
          </p:cNvPicPr>
          <p:nvPr/>
        </p:nvPicPr>
        <p:blipFill>
          <a:blip r:embed="rId2"/>
          <a:stretch>
            <a:fillRect/>
          </a:stretch>
        </p:blipFill>
        <p:spPr>
          <a:xfrm>
            <a:off x="1074657" y="659208"/>
            <a:ext cx="2646182" cy="3801682"/>
          </a:xfrm>
          <a:prstGeom prst="rect">
            <a:avLst/>
          </a:prstGeom>
        </p:spPr>
      </p:pic>
      <p:sp>
        <p:nvSpPr>
          <p:cNvPr id="4" name="Rectangle 3"/>
          <p:cNvSpPr/>
          <p:nvPr/>
        </p:nvSpPr>
        <p:spPr>
          <a:xfrm>
            <a:off x="4163898" y="361915"/>
            <a:ext cx="4953000" cy="1477328"/>
          </a:xfrm>
          <a:prstGeom prst="rect">
            <a:avLst/>
          </a:prstGeom>
          <a:noFill/>
        </p:spPr>
        <p:txBody>
          <a:bodyPr>
            <a:spAutoFit/>
          </a:bodyPr>
          <a:lstStyle/>
          <a:p>
            <a:pPr algn="ctr"/>
            <a:r>
              <a:rPr lang="en-US" dirty="0">
                <a:latin typeface="Times New Roman" panose="02020603050405020304" pitchFamily="18" charset="0"/>
                <a:cs typeface="Times New Roman" panose="02020603050405020304" pitchFamily="18" charset="0"/>
              </a:rPr>
              <a:t>The Land Art Association is a legally registered NGO under the jurisdiction of Romania (EU). Our forests are planted in the center of Romania to benefit from legal protection, peace and stability, guaranteed by the European Union.</a:t>
            </a:r>
            <a:endParaRPr lang="ro-RO" dirty="0">
              <a:latin typeface="Times New Roman" panose="02020603050405020304" pitchFamily="18" charset="0"/>
              <a:cs typeface="Times New Roman" panose="02020603050405020304" pitchFamily="18" charset="0"/>
            </a:endParaRPr>
          </a:p>
        </p:txBody>
      </p:sp>
      <p:sp>
        <p:nvSpPr>
          <p:cNvPr id="5" name="Rectangle 4"/>
          <p:cNvSpPr/>
          <p:nvPr/>
        </p:nvSpPr>
        <p:spPr>
          <a:xfrm>
            <a:off x="2397748" y="4534396"/>
            <a:ext cx="6630972" cy="1477328"/>
          </a:xfrm>
          <a:prstGeom prst="rect">
            <a:avLst/>
          </a:prstGeom>
          <a:noFill/>
        </p:spPr>
        <p:txBody>
          <a:bodyPr wrap="square">
            <a:spAutoFit/>
          </a:bodyPr>
          <a:lstStyle/>
          <a:p>
            <a:pPr algn="ctr"/>
            <a:r>
              <a:rPr lang="en-US" dirty="0">
                <a:latin typeface="Times New Roman" panose="02020603050405020304" pitchFamily="18" charset="0"/>
                <a:cs typeface="Times New Roman" panose="02020603050405020304" pitchFamily="18" charset="0"/>
              </a:rPr>
              <a:t>Why is Land Art the name of our association?</a:t>
            </a:r>
          </a:p>
          <a:p>
            <a:pPr algn="ctr"/>
            <a:r>
              <a:rPr lang="en-US" dirty="0">
                <a:latin typeface="Times New Roman" panose="02020603050405020304" pitchFamily="18" charset="0"/>
                <a:cs typeface="Times New Roman" panose="02020603050405020304" pitchFamily="18" charset="0"/>
              </a:rPr>
              <a:t>Every forest is a work of art with a divine touch to which we want to add a twist of human creativity. Wherever the size of the area allows, with the help of different species of trees, we will plant gigantic forest images in the style of the Nazca lines.</a:t>
            </a:r>
            <a:endParaRPr lang="ro-RO" dirty="0">
              <a:latin typeface="Times New Roman" panose="02020603050405020304" pitchFamily="18" charset="0"/>
              <a:cs typeface="Times New Roman" panose="02020603050405020304" pitchFamily="18" charset="0"/>
            </a:endParaRPr>
          </a:p>
        </p:txBody>
      </p:sp>
      <p:sp>
        <p:nvSpPr>
          <p:cNvPr id="6" name="Rectangle 5"/>
          <p:cNvSpPr/>
          <p:nvPr/>
        </p:nvSpPr>
        <p:spPr>
          <a:xfrm>
            <a:off x="3720839" y="6138363"/>
            <a:ext cx="3855543" cy="523220"/>
          </a:xfrm>
          <a:prstGeom prst="rect">
            <a:avLst/>
          </a:prstGeom>
        </p:spPr>
        <p:txBody>
          <a:bodyPr wrap="none">
            <a:spAutoFit/>
          </a:bodyPr>
          <a:lstStyle/>
          <a:p>
            <a:r>
              <a:rPr lang="ro-RO" sz="2800" dirty="0"/>
              <a:t>https://fundaforest.eu/ro</a:t>
            </a:r>
          </a:p>
        </p:txBody>
      </p:sp>
    </p:spTree>
    <p:extLst>
      <p:ext uri="{BB962C8B-B14F-4D97-AF65-F5344CB8AC3E}">
        <p14:creationId xmlns:p14="http://schemas.microsoft.com/office/powerpoint/2010/main" val="178193659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2B5F27"/>
      </a:dk2>
      <a:lt2>
        <a:srgbClr val="D8FC68"/>
      </a:lt2>
      <a:accent1>
        <a:srgbClr val="DDC855"/>
      </a:accent1>
      <a:accent2>
        <a:srgbClr val="FCA03D"/>
      </a:accent2>
      <a:accent3>
        <a:srgbClr val="E36439"/>
      </a:accent3>
      <a:accent4>
        <a:srgbClr val="C2935B"/>
      </a:accent4>
      <a:accent5>
        <a:srgbClr val="88C25C"/>
      </a:accent5>
      <a:accent6>
        <a:srgbClr val="BFCC86"/>
      </a:accent6>
      <a:hlink>
        <a:srgbClr val="FFCE23"/>
      </a:hlink>
      <a:folHlink>
        <a:srgbClr val="FDEB86"/>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88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82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97ECCC31-8429-4523-BE8D-8F09B7A4D46D}"/>
    </a:ext>
  </a:extLst>
</a:theme>
</file>

<file path=docProps/app.xml><?xml version="1.0" encoding="utf-8"?>
<Properties xmlns="http://schemas.openxmlformats.org/officeDocument/2006/extended-properties" xmlns:vt="http://schemas.openxmlformats.org/officeDocument/2006/docPropsVTypes">
  <Template>TM04033937[[fn=Vapor Trail]]</Template>
  <TotalTime>1221</TotalTime>
  <Words>1113</Words>
  <Application>Microsoft Office PowerPoint</Application>
  <PresentationFormat>A4 Kağıt (210x297 mm)</PresentationFormat>
  <Paragraphs>62</Paragraphs>
  <Slides>13</Slides>
  <Notes>0</Notes>
  <HiddenSlides>0</HiddenSlides>
  <MMClips>0</MMClips>
  <ScaleCrop>false</ScaleCrop>
  <HeadingPairs>
    <vt:vector size="6" baseType="variant">
      <vt:variant>
        <vt:lpstr>Kullanılan Yazı Tipleri</vt:lpstr>
      </vt:variant>
      <vt:variant>
        <vt:i4>4</vt:i4>
      </vt:variant>
      <vt:variant>
        <vt:lpstr>Tema</vt:lpstr>
      </vt:variant>
      <vt:variant>
        <vt:i4>1</vt:i4>
      </vt:variant>
      <vt:variant>
        <vt:lpstr>Slayt Başlıkları</vt:lpstr>
      </vt:variant>
      <vt:variant>
        <vt:i4>13</vt:i4>
      </vt:variant>
    </vt:vector>
  </HeadingPairs>
  <TitlesOfParts>
    <vt:vector size="18" baseType="lpstr">
      <vt:lpstr>Arial</vt:lpstr>
      <vt:lpstr>Times New Roman</vt:lpstr>
      <vt:lpstr>Trebuchet MS</vt:lpstr>
      <vt:lpstr>Tw Cen MT</vt:lpstr>
      <vt:lpstr>Circuit</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diakov.net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RePack by Diakov</dc:creator>
  <cp:lastModifiedBy>dell</cp:lastModifiedBy>
  <cp:revision>38</cp:revision>
  <dcterms:created xsi:type="dcterms:W3CDTF">2023-05-07T07:25:49Z</dcterms:created>
  <dcterms:modified xsi:type="dcterms:W3CDTF">2024-04-23T05:15:34Z</dcterms:modified>
</cp:coreProperties>
</file>